
<file path=[Content_Types].xml><?xml version="1.0" encoding="utf-8"?>
<Types xmlns="http://schemas.openxmlformats.org/package/2006/content-types">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74" r:id="rId4"/>
  </p:sldMasterIdLst>
  <p:notesMasterIdLst>
    <p:notesMasterId r:id="rId14"/>
  </p:notesMasterIdLst>
  <p:sldIdLst>
    <p:sldId id="256" r:id="rId5"/>
    <p:sldId id="281" r:id="rId6"/>
    <p:sldId id="282" r:id="rId7"/>
    <p:sldId id="283" r:id="rId8"/>
    <p:sldId id="288" r:id="rId9"/>
    <p:sldId id="284" r:id="rId10"/>
    <p:sldId id="285" r:id="rId11"/>
    <p:sldId id="286" r:id="rId12"/>
    <p:sldId id="287"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D18F916-B5EC-214E-9D0B-541EA4D675D8}">
          <p14:sldIdLst>
            <p14:sldId id="256"/>
            <p14:sldId id="281"/>
            <p14:sldId id="282"/>
            <p14:sldId id="283"/>
            <p14:sldId id="288"/>
            <p14:sldId id="284"/>
            <p14:sldId id="285"/>
            <p14:sldId id="286"/>
            <p14:sldId id="28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2F2F2"/>
    <a:srgbClr val="DE54FF"/>
    <a:srgbClr val="7F7F7F"/>
    <a:srgbClr val="C5C5C5"/>
    <a:srgbClr val="F9E62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4885"/>
    <p:restoredTop sz="84830"/>
  </p:normalViewPr>
  <p:slideViewPr>
    <p:cSldViewPr snapToGrid="0" snapToObjects="1">
      <p:cViewPr varScale="1">
        <p:scale>
          <a:sx n="107" d="100"/>
          <a:sy n="107" d="100"/>
        </p:scale>
        <p:origin x="2512"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ableStyles" Target="tableStyle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presProps" Target="presProp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806D075-F20D-5041-B4BE-17353F35FADC}" type="datetimeFigureOut">
              <a:rPr lang="en-US" smtClean="0"/>
              <a:t>9/14/22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6AF563E-085F-8A41-8289-1E664270D36C}" type="slidenum">
              <a:rPr lang="en-US" smtClean="0"/>
              <a:t>‹#›</a:t>
            </a:fld>
            <a:endParaRPr lang="en-US"/>
          </a:p>
        </p:txBody>
      </p:sp>
    </p:spTree>
    <p:extLst>
      <p:ext uri="{BB962C8B-B14F-4D97-AF65-F5344CB8AC3E}">
        <p14:creationId xmlns:p14="http://schemas.microsoft.com/office/powerpoint/2010/main" val="41492435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 guys! Welcome to module 9.0 of modeling and representation of data. In this module we are going to talk about my final project, which I named:</a:t>
            </a:r>
          </a:p>
        </p:txBody>
      </p:sp>
      <p:sp>
        <p:nvSpPr>
          <p:cNvPr id="4" name="Slide Number Placeholder 3"/>
          <p:cNvSpPr>
            <a:spLocks noGrp="1"/>
          </p:cNvSpPr>
          <p:nvPr>
            <p:ph type="sldNum" sz="quarter" idx="5"/>
          </p:nvPr>
        </p:nvSpPr>
        <p:spPr/>
        <p:txBody>
          <a:bodyPr/>
          <a:lstStyle/>
          <a:p>
            <a:fld id="{D6AF563E-085F-8A41-8289-1E664270D36C}" type="slidenum">
              <a:rPr lang="en-US" smtClean="0"/>
              <a:t>1</a:t>
            </a:fld>
            <a:endParaRPr lang="en-US"/>
          </a:p>
        </p:txBody>
      </p:sp>
    </p:spTree>
    <p:extLst>
      <p:ext uri="{BB962C8B-B14F-4D97-AF65-F5344CB8AC3E}">
        <p14:creationId xmlns:p14="http://schemas.microsoft.com/office/powerpoint/2010/main" val="4891923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project is motivated by a question I always had;  which is what makes music belong to a specific genre?</a:t>
            </a:r>
          </a:p>
          <a:p>
            <a:r>
              <a:rPr lang="en-US" dirty="0"/>
              <a:t>What are music genres?</a:t>
            </a:r>
          </a:p>
          <a:p>
            <a:r>
              <a:rPr lang="en-US" dirty="0"/>
              <a:t>I want to describe a music genre as a collection of patterns… so </a:t>
            </a:r>
          </a:p>
        </p:txBody>
      </p:sp>
      <p:sp>
        <p:nvSpPr>
          <p:cNvPr id="4" name="Slide Number Placeholder 3"/>
          <p:cNvSpPr>
            <a:spLocks noGrp="1"/>
          </p:cNvSpPr>
          <p:nvPr>
            <p:ph type="sldNum" sz="quarter" idx="5"/>
          </p:nvPr>
        </p:nvSpPr>
        <p:spPr/>
        <p:txBody>
          <a:bodyPr/>
          <a:lstStyle/>
          <a:p>
            <a:fld id="{D6AF563E-085F-8A41-8289-1E664270D36C}" type="slidenum">
              <a:rPr lang="en-US" smtClean="0"/>
              <a:t>2</a:t>
            </a:fld>
            <a:endParaRPr lang="en-US"/>
          </a:p>
        </p:txBody>
      </p:sp>
    </p:spTree>
    <p:extLst>
      <p:ext uri="{BB962C8B-B14F-4D97-AF65-F5344CB8AC3E}">
        <p14:creationId xmlns:p14="http://schemas.microsoft.com/office/powerpoint/2010/main" val="14393214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 actually used the code from a Data scientist who was featured in a podcast I was listening to earlier this semester. </a:t>
            </a:r>
          </a:p>
          <a:p>
            <a:pPr marL="171450" indent="-171450">
              <a:buFontTx/>
              <a:buChar char="-"/>
            </a:pPr>
            <a:r>
              <a:rPr lang="en-US" dirty="0"/>
              <a:t>The playlist genre is the RESPONSE VARIABLE</a:t>
            </a:r>
          </a:p>
          <a:p>
            <a:pPr marL="171450" indent="-171450">
              <a:buFontTx/>
              <a:buChar char="-"/>
            </a:pPr>
            <a:r>
              <a:rPr lang="en-US" dirty="0"/>
              <a:t>The predictors are all continuous, except for ”mode” which is a binary measure of the key of the song (so whether the song is in a major or a minor key) I you know about music, you probably know what that means</a:t>
            </a:r>
          </a:p>
          <a:p>
            <a:pPr marL="171450" indent="-171450">
              <a:buFontTx/>
              <a:buChar char="-"/>
            </a:pPr>
            <a:r>
              <a:rPr lang="en-US" dirty="0"/>
              <a:t>I can explain each one in detail, Spotify provides a data dictionary for their variables, however, it will be easier if I do it in the context of the results of my first model…</a:t>
            </a:r>
          </a:p>
          <a:p>
            <a:pPr marL="171450" indent="-171450">
              <a:buFontTx/>
              <a:buChar char="-"/>
            </a:pPr>
            <a:endParaRPr lang="en-US" dirty="0"/>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D6AF563E-085F-8A41-8289-1E664270D36C}" type="slidenum">
              <a:rPr lang="en-US" smtClean="0"/>
              <a:t>3</a:t>
            </a:fld>
            <a:endParaRPr lang="en-US"/>
          </a:p>
        </p:txBody>
      </p:sp>
    </p:spTree>
    <p:extLst>
      <p:ext uri="{BB962C8B-B14F-4D97-AF65-F5344CB8AC3E}">
        <p14:creationId xmlns:p14="http://schemas.microsoft.com/office/powerpoint/2010/main" val="30097303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Remember, one of the goals of this analysis is predictions, so we are looking at what could be a good predictor</a:t>
            </a:r>
          </a:p>
          <a:p>
            <a:pPr marL="171450" indent="-171450">
              <a:buFontTx/>
              <a:buChar char="-"/>
            </a:pPr>
            <a:r>
              <a:rPr lang="en-US" dirty="0"/>
              <a:t>When I say ‘USEFUL” I mean that the distributions of songs of </a:t>
            </a:r>
            <a:r>
              <a:rPr lang="en-US" dirty="0" err="1"/>
              <a:t>differnet</a:t>
            </a:r>
            <a:r>
              <a:rPr lang="en-US" dirty="0"/>
              <a:t> genres for this predictor looked different (and I used boxplots to compare)</a:t>
            </a:r>
          </a:p>
        </p:txBody>
      </p:sp>
      <p:sp>
        <p:nvSpPr>
          <p:cNvPr id="4" name="Slide Number Placeholder 3"/>
          <p:cNvSpPr>
            <a:spLocks noGrp="1"/>
          </p:cNvSpPr>
          <p:nvPr>
            <p:ph type="sldNum" sz="quarter" idx="5"/>
          </p:nvPr>
        </p:nvSpPr>
        <p:spPr/>
        <p:txBody>
          <a:bodyPr/>
          <a:lstStyle/>
          <a:p>
            <a:fld id="{D6AF563E-085F-8A41-8289-1E664270D36C}" type="slidenum">
              <a:rPr lang="en-US" smtClean="0"/>
              <a:t>4</a:t>
            </a:fld>
            <a:endParaRPr lang="en-US"/>
          </a:p>
        </p:txBody>
      </p:sp>
    </p:spTree>
    <p:extLst>
      <p:ext uri="{BB962C8B-B14F-4D97-AF65-F5344CB8AC3E}">
        <p14:creationId xmlns:p14="http://schemas.microsoft.com/office/powerpoint/2010/main" val="24462501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Each model was tested outside of the training sample.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	So, I separated my data into training and test and tested each model on data it was not trained on to be mindful of potential overfitting.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Used overall Accuracy to compare models.  Although, some genres are easier to identify than than others.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It is worth noting that I chose my interactions for the second multinomial regression AFTER learning how some of the predictor variables related to one another using the random trees. It took pretty long to run and the added accuracy was only 2 percent.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Also, the only model that I found easy to interpret was the first one in this list, the multinomial regression with only main effects and I was able to draw some conclusions.. so lets look at the coefficients for that one</a:t>
            </a:r>
          </a:p>
          <a:p>
            <a:endParaRPr lang="en-US" dirty="0"/>
          </a:p>
        </p:txBody>
      </p:sp>
      <p:sp>
        <p:nvSpPr>
          <p:cNvPr id="4" name="Slide Number Placeholder 3"/>
          <p:cNvSpPr>
            <a:spLocks noGrp="1"/>
          </p:cNvSpPr>
          <p:nvPr>
            <p:ph type="sldNum" sz="quarter" idx="5"/>
          </p:nvPr>
        </p:nvSpPr>
        <p:spPr/>
        <p:txBody>
          <a:bodyPr/>
          <a:lstStyle/>
          <a:p>
            <a:fld id="{D6AF563E-085F-8A41-8289-1E664270D36C}" type="slidenum">
              <a:rPr lang="en-US" smtClean="0"/>
              <a:t>6</a:t>
            </a:fld>
            <a:endParaRPr lang="en-US"/>
          </a:p>
        </p:txBody>
      </p:sp>
    </p:spTree>
    <p:extLst>
      <p:ext uri="{BB962C8B-B14F-4D97-AF65-F5344CB8AC3E}">
        <p14:creationId xmlns:p14="http://schemas.microsoft.com/office/powerpoint/2010/main" val="9386051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Compared to all the others, this was the simplest model and the first one I did. And the easiest to interpret.</a:t>
            </a:r>
          </a:p>
          <a:p>
            <a:pPr marL="171450" indent="-171450">
              <a:buFontTx/>
              <a:buChar char="-"/>
            </a:pPr>
            <a:r>
              <a:rPr lang="en-US" dirty="0"/>
              <a:t>Lets look at the output for the first model!</a:t>
            </a:r>
          </a:p>
          <a:p>
            <a:pPr marL="171450" indent="-171450">
              <a:buFontTx/>
              <a:buChar char="-"/>
            </a:pPr>
            <a:endParaRPr lang="en-US" dirty="0"/>
          </a:p>
          <a:p>
            <a:pPr marL="171450" indent="-171450">
              <a:buFontTx/>
              <a:buChar char="-"/>
            </a:pPr>
            <a:r>
              <a:rPr lang="en-US" dirty="0"/>
              <a:t>Some of this variables are not great a differentiating songs from different genres (compared to the baseline, which is EDM).. For example the multiplicative effect of track popularity on the odds of a song belonging to any of the genres is pretty much the same if holding all other variables constant</a:t>
            </a:r>
          </a:p>
          <a:p>
            <a:pPr marL="628650" lvl="1" indent="-171450">
              <a:buFontTx/>
              <a:buChar char="-"/>
            </a:pPr>
            <a:r>
              <a:rPr lang="en-US" dirty="0"/>
              <a:t>And it is the same for the “key variable”, loudness, tempo, and duration…</a:t>
            </a:r>
          </a:p>
          <a:p>
            <a:pPr marL="628650" lvl="1" indent="-171450">
              <a:buFontTx/>
              <a:buChar char="-"/>
            </a:pPr>
            <a:r>
              <a:rPr lang="en-US" dirty="0"/>
              <a:t>I know we are only looking at the main effects and the interactions of some of this variables could make differences in the odds of a song belonging to a particular genre, but this model wont tell us that.. So we will focus on what is telling us is different!</a:t>
            </a:r>
          </a:p>
          <a:p>
            <a:pPr marL="171450" lvl="0" indent="-171450">
              <a:buFontTx/>
              <a:buChar char="-"/>
            </a:pPr>
            <a:r>
              <a:rPr lang="en-US" dirty="0"/>
              <a:t>One thing I found very interesting is the intercept. Which doesn’t vary that much for most genres except for rock.</a:t>
            </a:r>
          </a:p>
          <a:p>
            <a:pPr marL="628650" lvl="1" indent="-171450">
              <a:buFontTx/>
              <a:buChar char="-"/>
            </a:pPr>
            <a:r>
              <a:rPr lang="en-US" dirty="0"/>
              <a:t>That means that on an “average song:, the odds of a song being a rock song compared to EDM are low (0.3) … but the odds of that “average song” to be of any other gender is higher than EDM.. This says something about rock being more clearly distinct from all the other genres. The cool kids who listen to rock, your were right. Rock is different</a:t>
            </a:r>
          </a:p>
          <a:p>
            <a:pPr marL="171450" lvl="0" indent="-171450">
              <a:buFontTx/>
              <a:buChar char="-"/>
            </a:pPr>
            <a:r>
              <a:rPr lang="en-US" dirty="0"/>
              <a:t>Another one that I found surprising is the danceability. Here it says that the multiplicative effect when increasing danceability by one unit on the odds of a song being rap are almost 3 times larger compared to EDM</a:t>
            </a:r>
          </a:p>
          <a:p>
            <a:pPr marL="171450" lvl="0" indent="-171450">
              <a:buFontTx/>
              <a:buChar char="-"/>
            </a:pPr>
            <a:r>
              <a:rPr lang="en-US" dirty="0"/>
              <a:t>But for </a:t>
            </a:r>
            <a:r>
              <a:rPr lang="en-US" dirty="0" err="1"/>
              <a:t>latin</a:t>
            </a:r>
            <a:r>
              <a:rPr lang="en-US" dirty="0"/>
              <a:t> is only 1.32. That means that if we subtract those two, the multiplicative effect on the odds is still </a:t>
            </a:r>
            <a:r>
              <a:rPr lang="en-US" dirty="0" err="1"/>
              <a:t>possitive</a:t>
            </a:r>
            <a:r>
              <a:rPr lang="en-US" dirty="0"/>
              <a:t> for rap compared to </a:t>
            </a:r>
            <a:r>
              <a:rPr lang="en-US" dirty="0" err="1"/>
              <a:t>latin</a:t>
            </a:r>
            <a:r>
              <a:rPr lang="en-US" dirty="0"/>
              <a:t>.. And I am sorry but Rap is not more danceable than Latin music. Who decided this? It is wrong.</a:t>
            </a:r>
          </a:p>
          <a:p>
            <a:pPr marL="171450" lvl="0" indent="-171450">
              <a:buFontTx/>
              <a:buChar char="-"/>
            </a:pPr>
            <a:r>
              <a:rPr lang="en-US" dirty="0"/>
              <a:t>The one thing I agree with is that both Pop and Rock are very not danceable compared to EDM and I really think this is something that the person who plays music shooters really needs to know about.. that music sucks </a:t>
            </a:r>
          </a:p>
          <a:p>
            <a:pPr marL="171450" lvl="0" indent="-171450">
              <a:buFontTx/>
              <a:buChar char="-"/>
            </a:pPr>
            <a:r>
              <a:rPr lang="en-US" dirty="0"/>
              <a:t>The most exciting finding of the model is on the speechiness coefficients! Guys, look, I found that rap is very </a:t>
            </a:r>
            <a:r>
              <a:rPr lang="en-US" dirty="0" err="1"/>
              <a:t>speechy</a:t>
            </a:r>
            <a:r>
              <a:rPr lang="en-US" dirty="0"/>
              <a:t>. I know you didn’t see that coming! I’m pretty sure I will get a </a:t>
            </a:r>
            <a:r>
              <a:rPr lang="en-US" dirty="0" err="1"/>
              <a:t>nobel</a:t>
            </a:r>
            <a:r>
              <a:rPr lang="en-US" dirty="0"/>
              <a:t> prize nomination for this discovery </a:t>
            </a:r>
          </a:p>
          <a:p>
            <a:pPr marL="171450" lvl="0" indent="-171450">
              <a:buFontTx/>
              <a:buChar char="-"/>
            </a:pPr>
            <a:r>
              <a:rPr lang="en-US" dirty="0"/>
              <a:t>Next is acousticness, which is </a:t>
            </a:r>
            <a:r>
              <a:rPr lang="en-US" dirty="0" err="1"/>
              <a:t>supricingly</a:t>
            </a:r>
            <a:r>
              <a:rPr lang="en-US" dirty="0"/>
              <a:t> high for </a:t>
            </a:r>
            <a:r>
              <a:rPr lang="en-US" dirty="0" err="1"/>
              <a:t>latin</a:t>
            </a:r>
            <a:r>
              <a:rPr lang="en-US" dirty="0"/>
              <a:t>, even more than R&amp;B</a:t>
            </a:r>
          </a:p>
          <a:p>
            <a:pPr marL="171450" lvl="0" indent="-171450">
              <a:buFontTx/>
              <a:buChar char="-"/>
            </a:pPr>
            <a:r>
              <a:rPr lang="en-US" dirty="0"/>
              <a:t>And another weird one is valence. So remember valence is a measure of happiness and positiveness, apparently Rock is the happiest music (compared to EDM, holding all variables constant) Not sure I agree with that. But if we look at the last one, the mode of the song, which is a binary variable of minor and mayor keys, that is actually correlated to the “</a:t>
            </a:r>
            <a:r>
              <a:rPr lang="en-US" dirty="0" err="1"/>
              <a:t>euforicness</a:t>
            </a:r>
            <a:r>
              <a:rPr lang="en-US" dirty="0"/>
              <a:t>” of a song, so that may be why Rock is considered happy. Because if the SCALE of the melody. Very interesting stuff…</a:t>
            </a:r>
          </a:p>
        </p:txBody>
      </p:sp>
      <p:sp>
        <p:nvSpPr>
          <p:cNvPr id="4" name="Slide Number Placeholder 3"/>
          <p:cNvSpPr>
            <a:spLocks noGrp="1"/>
          </p:cNvSpPr>
          <p:nvPr>
            <p:ph type="sldNum" sz="quarter" idx="5"/>
          </p:nvPr>
        </p:nvSpPr>
        <p:spPr/>
        <p:txBody>
          <a:bodyPr/>
          <a:lstStyle/>
          <a:p>
            <a:fld id="{D6AF563E-085F-8A41-8289-1E664270D36C}" type="slidenum">
              <a:rPr lang="en-US" smtClean="0"/>
              <a:t>7</a:t>
            </a:fld>
            <a:endParaRPr lang="en-US"/>
          </a:p>
        </p:txBody>
      </p:sp>
    </p:spTree>
    <p:extLst>
      <p:ext uri="{BB962C8B-B14F-4D97-AF65-F5344CB8AC3E}">
        <p14:creationId xmlns:p14="http://schemas.microsoft.com/office/powerpoint/2010/main" val="19280673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talk about the Bagging model. Remember this was the most accurate with 57%.</a:t>
            </a:r>
          </a:p>
          <a:p>
            <a:r>
              <a:rPr lang="en-US" dirty="0"/>
              <a:t>There is actually a bit more to learn about this tree models than you think</a:t>
            </a:r>
          </a:p>
          <a:p>
            <a:endParaRPr lang="en-US" dirty="0"/>
          </a:p>
          <a:p>
            <a:r>
              <a:rPr lang="en-US" dirty="0"/>
              <a:t>So the bagging model, for the ones who didn’t watch Michael’s videos until the end is </a:t>
            </a:r>
          </a:p>
          <a:p>
            <a:r>
              <a:rPr lang="en-US" dirty="0"/>
              <a:t>	which is why it performs </a:t>
            </a:r>
            <a:r>
              <a:rPr lang="en-US" dirty="0" err="1"/>
              <a:t>waay</a:t>
            </a:r>
            <a:r>
              <a:rPr lang="en-US" dirty="0"/>
              <a:t> better than the single tree CART method.</a:t>
            </a:r>
          </a:p>
          <a:p>
            <a:endParaRPr lang="en-US" dirty="0"/>
          </a:p>
          <a:p>
            <a:r>
              <a:rPr lang="en-US" dirty="0"/>
              <a:t>And like I was explaining before, the most problematic genres are Latin and pop and it makes sense. Latin and Pop are definitely the most diverse groups of songs. I am sure if language was a variable, we would have a much higher recall rate for Latin as this class is just a dump of everything that came from a </a:t>
            </a:r>
            <a:r>
              <a:rPr lang="en-US" dirty="0" err="1"/>
              <a:t>latin</a:t>
            </a:r>
            <a:r>
              <a:rPr lang="en-US" dirty="0"/>
              <a:t> </a:t>
            </a:r>
            <a:r>
              <a:rPr lang="en-US" dirty="0" err="1"/>
              <a:t>american</a:t>
            </a:r>
            <a:r>
              <a:rPr lang="en-US" dirty="0"/>
              <a:t> countries, as for Pop, I don’t thing we can do much.</a:t>
            </a:r>
          </a:p>
          <a:p>
            <a:r>
              <a:rPr lang="en-US" dirty="0"/>
              <a:t>Pop is just what’s popular, it’s often a fusion or genres and music styles and its just really hard to identify.</a:t>
            </a:r>
          </a:p>
          <a:p>
            <a:endParaRPr lang="en-US" dirty="0"/>
          </a:p>
        </p:txBody>
      </p:sp>
      <p:sp>
        <p:nvSpPr>
          <p:cNvPr id="4" name="Slide Number Placeholder 3"/>
          <p:cNvSpPr>
            <a:spLocks noGrp="1"/>
          </p:cNvSpPr>
          <p:nvPr>
            <p:ph type="sldNum" sz="quarter" idx="5"/>
          </p:nvPr>
        </p:nvSpPr>
        <p:spPr/>
        <p:txBody>
          <a:bodyPr/>
          <a:lstStyle/>
          <a:p>
            <a:fld id="{D6AF563E-085F-8A41-8289-1E664270D36C}" type="slidenum">
              <a:rPr lang="en-US" smtClean="0"/>
              <a:t>8</a:t>
            </a:fld>
            <a:endParaRPr lang="en-US"/>
          </a:p>
        </p:txBody>
      </p:sp>
    </p:spTree>
    <p:extLst>
      <p:ext uri="{BB962C8B-B14F-4D97-AF65-F5344CB8AC3E}">
        <p14:creationId xmlns:p14="http://schemas.microsoft.com/office/powerpoint/2010/main" val="40623071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Rock is </a:t>
            </a:r>
            <a:r>
              <a:rPr lang="en-US" sz="1200" dirty="0"/>
              <a:t>(a more defined genre)</a:t>
            </a:r>
            <a:endParaRPr lang="en-US" dirty="0"/>
          </a:p>
        </p:txBody>
      </p:sp>
      <p:sp>
        <p:nvSpPr>
          <p:cNvPr id="4" name="Slide Number Placeholder 3"/>
          <p:cNvSpPr>
            <a:spLocks noGrp="1"/>
          </p:cNvSpPr>
          <p:nvPr>
            <p:ph type="sldNum" sz="quarter" idx="5"/>
          </p:nvPr>
        </p:nvSpPr>
        <p:spPr/>
        <p:txBody>
          <a:bodyPr/>
          <a:lstStyle/>
          <a:p>
            <a:fld id="{D6AF563E-085F-8A41-8289-1E664270D36C}" type="slidenum">
              <a:rPr lang="en-US" smtClean="0"/>
              <a:t>9</a:t>
            </a:fld>
            <a:endParaRPr lang="en-US"/>
          </a:p>
        </p:txBody>
      </p:sp>
    </p:spTree>
    <p:extLst>
      <p:ext uri="{BB962C8B-B14F-4D97-AF65-F5344CB8AC3E}">
        <p14:creationId xmlns:p14="http://schemas.microsoft.com/office/powerpoint/2010/main" val="40376382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7" name="Date Placeholder 6"/>
          <p:cNvSpPr>
            <a:spLocks noGrp="1"/>
          </p:cNvSpPr>
          <p:nvPr>
            <p:ph type="dt" sz="half" idx="10"/>
          </p:nvPr>
        </p:nvSpPr>
        <p:spPr/>
        <p:txBody>
          <a:bodyPr/>
          <a:lstStyle/>
          <a:p>
            <a:fld id="{742FFE39-E687-3E48-AA60-7EF5CF473866}" type="datetimeFigureOut">
              <a:rPr lang="en-US" smtClean="0"/>
              <a:t>9/14/22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EE9F89D-AF7B-EB47-A856-044BECA9F3A1}" type="slidenum">
              <a:rPr lang="en-US" smtClean="0"/>
              <a:t>‹#›</a:t>
            </a:fld>
            <a:endParaRPr lang="en-US"/>
          </a:p>
        </p:txBody>
      </p:sp>
    </p:spTree>
    <p:extLst>
      <p:ext uri="{BB962C8B-B14F-4D97-AF65-F5344CB8AC3E}">
        <p14:creationId xmlns:p14="http://schemas.microsoft.com/office/powerpoint/2010/main" val="3797308195"/>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42FFE39-E687-3E48-AA60-7EF5CF473866}" type="datetimeFigureOut">
              <a:rPr lang="en-US" smtClean="0"/>
              <a:t>9/14/22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EE9F89D-AF7B-EB47-A856-044BECA9F3A1}" type="slidenum">
              <a:rPr lang="en-US" smtClean="0"/>
              <a:t>‹#›</a:t>
            </a:fld>
            <a:endParaRPr lang="en-US"/>
          </a:p>
        </p:txBody>
      </p:sp>
    </p:spTree>
    <p:extLst>
      <p:ext uri="{BB962C8B-B14F-4D97-AF65-F5344CB8AC3E}">
        <p14:creationId xmlns:p14="http://schemas.microsoft.com/office/powerpoint/2010/main" val="11131977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42FFE39-E687-3E48-AA60-7EF5CF473866}" type="datetimeFigureOut">
              <a:rPr lang="en-US" smtClean="0"/>
              <a:t>9/14/22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EE9F89D-AF7B-EB47-A856-044BECA9F3A1}" type="slidenum">
              <a:rPr lang="en-US" smtClean="0"/>
              <a:t>‹#›</a:t>
            </a:fld>
            <a:endParaRPr lang="en-US"/>
          </a:p>
        </p:txBody>
      </p:sp>
    </p:spTree>
    <p:extLst>
      <p:ext uri="{BB962C8B-B14F-4D97-AF65-F5344CB8AC3E}">
        <p14:creationId xmlns:p14="http://schemas.microsoft.com/office/powerpoint/2010/main" val="34467331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12529" y="245904"/>
            <a:ext cx="11648150" cy="749273"/>
          </a:xfrm>
        </p:spPr>
        <p:txBody>
          <a:bodyPr/>
          <a:lstStyle/>
          <a:p>
            <a:r>
              <a:rPr lang="en-US"/>
              <a:t>Click to edit Master title style</a:t>
            </a:r>
          </a:p>
        </p:txBody>
      </p:sp>
      <p:sp>
        <p:nvSpPr>
          <p:cNvPr id="3" name="Content Placeholder 2"/>
          <p:cNvSpPr>
            <a:spLocks noGrp="1"/>
          </p:cNvSpPr>
          <p:nvPr>
            <p:ph idx="1"/>
          </p:nvPr>
        </p:nvSpPr>
        <p:spPr>
          <a:xfrm>
            <a:off x="563335" y="1959430"/>
            <a:ext cx="11136085" cy="378059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42FFE39-E687-3E48-AA60-7EF5CF473866}" type="datetimeFigureOut">
              <a:rPr lang="en-US" smtClean="0"/>
              <a:t>9/14/22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EE9F89D-AF7B-EB47-A856-044BECA9F3A1}" type="slidenum">
              <a:rPr lang="en-US" smtClean="0"/>
              <a:t>‹#›</a:t>
            </a:fld>
            <a:endParaRPr lang="en-US"/>
          </a:p>
        </p:txBody>
      </p:sp>
      <p:sp>
        <p:nvSpPr>
          <p:cNvPr id="5" name="Text Placeholder 4">
            <a:extLst>
              <a:ext uri="{FF2B5EF4-FFF2-40B4-BE49-F238E27FC236}">
                <a16:creationId xmlns:a16="http://schemas.microsoft.com/office/drawing/2014/main" id="{9BCBA118-E712-AC42-BA21-625531D966A4}"/>
              </a:ext>
            </a:extLst>
          </p:cNvPr>
          <p:cNvSpPr>
            <a:spLocks noGrp="1"/>
          </p:cNvSpPr>
          <p:nvPr>
            <p:ph type="body" sz="quarter" idx="13"/>
          </p:nvPr>
        </p:nvSpPr>
        <p:spPr>
          <a:xfrm>
            <a:off x="320004" y="1057715"/>
            <a:ext cx="11633200" cy="319088"/>
          </a:xfrm>
          <a:noFill/>
          <a:ln>
            <a:noFill/>
          </a:ln>
        </p:spPr>
        <p:style>
          <a:lnRef idx="0">
            <a:scrgbClr r="0" g="0" b="0"/>
          </a:lnRef>
          <a:fillRef idx="0">
            <a:scrgbClr r="0" g="0" b="0"/>
          </a:fillRef>
          <a:effectRef idx="0">
            <a:scrgbClr r="0" g="0" b="0"/>
          </a:effectRef>
          <a:fontRef idx="minor">
            <a:schemeClr val="dk1"/>
          </a:fontRef>
        </p:style>
        <p:txBody>
          <a:bodyPr anchor="ctr"/>
          <a:lstStyle>
            <a:lvl1pPr marL="0" indent="0" algn="ctr">
              <a:buNone/>
              <a:defRPr b="0" i="1">
                <a:ln>
                  <a:noFill/>
                </a:ln>
                <a:solidFill>
                  <a:schemeClr val="bg1">
                    <a:lumMod val="50000"/>
                  </a:schemeClr>
                </a:solidFill>
              </a:defRPr>
            </a:lvl1pPr>
          </a:lstStyle>
          <a:p>
            <a:pPr lvl="0"/>
            <a:r>
              <a:rPr lang="en-US"/>
              <a:t>Click to edit Master text styles</a:t>
            </a:r>
          </a:p>
        </p:txBody>
      </p:sp>
    </p:spTree>
    <p:extLst>
      <p:ext uri="{BB962C8B-B14F-4D97-AF65-F5344CB8AC3E}">
        <p14:creationId xmlns:p14="http://schemas.microsoft.com/office/powerpoint/2010/main" val="16448288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742FFE39-E687-3E48-AA60-7EF5CF473866}" type="datetimeFigureOut">
              <a:rPr lang="en-US" smtClean="0"/>
              <a:t>9/14/22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EE9F89D-AF7B-EB47-A856-044BECA9F3A1}" type="slidenum">
              <a:rPr lang="en-US" smtClean="0"/>
              <a:t>‹#›</a:t>
            </a:fld>
            <a:endParaRPr lang="en-US"/>
          </a:p>
        </p:txBody>
      </p:sp>
    </p:spTree>
    <p:extLst>
      <p:ext uri="{BB962C8B-B14F-4D97-AF65-F5344CB8AC3E}">
        <p14:creationId xmlns:p14="http://schemas.microsoft.com/office/powerpoint/2010/main" val="3862474446"/>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581912" y="2638044"/>
            <a:ext cx="4271771"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338315" y="2638044"/>
            <a:ext cx="4270247"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Date Placeholder 7"/>
          <p:cNvSpPr>
            <a:spLocks noGrp="1"/>
          </p:cNvSpPr>
          <p:nvPr>
            <p:ph type="dt" sz="half" idx="10"/>
          </p:nvPr>
        </p:nvSpPr>
        <p:spPr/>
        <p:txBody>
          <a:bodyPr/>
          <a:lstStyle/>
          <a:p>
            <a:fld id="{742FFE39-E687-3E48-AA60-7EF5CF473866}" type="datetimeFigureOut">
              <a:rPr lang="en-US" smtClean="0"/>
              <a:t>9/14/22</a:t>
            </a:fld>
            <a:endParaRPr lang="en-US"/>
          </a:p>
        </p:txBody>
      </p:sp>
      <p:sp>
        <p:nvSpPr>
          <p:cNvPr id="9" name="Footer Placeholder 8"/>
          <p:cNvSpPr>
            <a:spLocks noGrp="1"/>
          </p:cNvSpPr>
          <p:nvPr>
            <p:ph type="ftr" sz="quarter" idx="11"/>
          </p:nvPr>
        </p:nvSpPr>
        <p:spPr/>
        <p:txBody>
          <a:bodyPr/>
          <a:lstStyle/>
          <a:p>
            <a:endParaRPr lang="en-US"/>
          </a:p>
        </p:txBody>
      </p:sp>
      <p:sp>
        <p:nvSpPr>
          <p:cNvPr id="10" name="Slide Number Placeholder 9"/>
          <p:cNvSpPr>
            <a:spLocks noGrp="1"/>
          </p:cNvSpPr>
          <p:nvPr>
            <p:ph type="sldNum" sz="quarter" idx="12"/>
          </p:nvPr>
        </p:nvSpPr>
        <p:spPr/>
        <p:txBody>
          <a:bodyPr/>
          <a:lstStyle/>
          <a:p>
            <a:fld id="{3EE9F89D-AF7B-EB47-A856-044BECA9F3A1}" type="slidenum">
              <a:rPr lang="en-US" smtClean="0"/>
              <a:t>‹#›</a:t>
            </a:fld>
            <a:endParaRPr lang="en-US"/>
          </a:p>
        </p:txBody>
      </p:sp>
    </p:spTree>
    <p:extLst>
      <p:ext uri="{BB962C8B-B14F-4D97-AF65-F5344CB8AC3E}">
        <p14:creationId xmlns:p14="http://schemas.microsoft.com/office/powerpoint/2010/main" val="36203067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742FFE39-E687-3E48-AA60-7EF5CF473866}" type="datetimeFigureOut">
              <a:rPr lang="en-US" smtClean="0"/>
              <a:t>9/14/22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EE9F89D-AF7B-EB47-A856-044BECA9F3A1}" type="slidenum">
              <a:rPr lang="en-US" smtClean="0"/>
              <a:t>‹#›</a:t>
            </a:fld>
            <a:endParaRPr lang="en-US"/>
          </a:p>
        </p:txBody>
      </p:sp>
      <p:sp>
        <p:nvSpPr>
          <p:cNvPr id="10" name="Title 9"/>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309130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42FFE39-E687-3E48-AA60-7EF5CF473866}" type="datetimeFigureOut">
              <a:rPr lang="en-US" smtClean="0"/>
              <a:t>9/14/22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EE9F89D-AF7B-EB47-A856-044BECA9F3A1}" type="slidenum">
              <a:rPr lang="en-US" smtClean="0"/>
              <a:t>‹#›</a:t>
            </a:fld>
            <a:endParaRPr lang="en-US"/>
          </a:p>
        </p:txBody>
      </p:sp>
    </p:spTree>
    <p:extLst>
      <p:ext uri="{BB962C8B-B14F-4D97-AF65-F5344CB8AC3E}">
        <p14:creationId xmlns:p14="http://schemas.microsoft.com/office/powerpoint/2010/main" val="37324564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42FFE39-E687-3E48-AA60-7EF5CF473866}" type="datetimeFigureOut">
              <a:rPr lang="en-US" smtClean="0"/>
              <a:t>9/14/22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EE9F89D-AF7B-EB47-A856-044BECA9F3A1}" type="slidenum">
              <a:rPr lang="en-US" smtClean="0"/>
              <a:t>‹#›</a:t>
            </a:fld>
            <a:endParaRPr lang="en-US"/>
          </a:p>
        </p:txBody>
      </p:sp>
    </p:spTree>
    <p:extLst>
      <p:ext uri="{BB962C8B-B14F-4D97-AF65-F5344CB8AC3E}">
        <p14:creationId xmlns:p14="http://schemas.microsoft.com/office/powerpoint/2010/main" val="38253314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p:cNvSpPr>
            <a:spLocks noGrp="1"/>
          </p:cNvSpPr>
          <p:nvPr>
            <p:ph type="dt" sz="half" idx="10"/>
          </p:nvPr>
        </p:nvSpPr>
        <p:spPr/>
        <p:txBody>
          <a:bodyPr/>
          <a:lstStyle/>
          <a:p>
            <a:fld id="{742FFE39-E687-3E48-AA60-7EF5CF473866}" type="datetimeFigureOut">
              <a:rPr lang="en-US" smtClean="0"/>
              <a:t>9/14/22</a:t>
            </a:fld>
            <a:endParaRPr lang="en-US"/>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a:p>
        </p:txBody>
      </p:sp>
      <p:sp>
        <p:nvSpPr>
          <p:cNvPr id="11" name="Slide Number Placeholder 10"/>
          <p:cNvSpPr>
            <a:spLocks noGrp="1"/>
          </p:cNvSpPr>
          <p:nvPr>
            <p:ph type="sldNum" sz="quarter" idx="12"/>
          </p:nvPr>
        </p:nvSpPr>
        <p:spPr/>
        <p:txBody>
          <a:bodyPr/>
          <a:lstStyle/>
          <a:p>
            <a:fld id="{3EE9F89D-AF7B-EB47-A856-044BECA9F3A1}" type="slidenum">
              <a:rPr lang="en-US" smtClean="0"/>
              <a:t>‹#›</a:t>
            </a:fld>
            <a:endParaRPr lang="en-US"/>
          </a:p>
        </p:txBody>
      </p:sp>
    </p:spTree>
    <p:extLst>
      <p:ext uri="{BB962C8B-B14F-4D97-AF65-F5344CB8AC3E}">
        <p14:creationId xmlns:p14="http://schemas.microsoft.com/office/powerpoint/2010/main" val="28170402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742FFE39-E687-3E48-AA60-7EF5CF473866}" type="datetimeFigureOut">
              <a:rPr lang="en-US" smtClean="0"/>
              <a:t>9/14/22</a:t>
            </a:fld>
            <a:endParaRPr lang="en-US"/>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a:p>
        </p:txBody>
      </p:sp>
      <p:sp>
        <p:nvSpPr>
          <p:cNvPr id="10" name="Slide Number Placeholder 9"/>
          <p:cNvSpPr>
            <a:spLocks noGrp="1"/>
          </p:cNvSpPr>
          <p:nvPr>
            <p:ph type="sldNum" sz="quarter" idx="12"/>
          </p:nvPr>
        </p:nvSpPr>
        <p:spPr/>
        <p:txBody>
          <a:bodyPr/>
          <a:lstStyle/>
          <a:p>
            <a:fld id="{3EE9F89D-AF7B-EB47-A856-044BECA9F3A1}" type="slidenum">
              <a:rPr lang="en-US" smtClean="0"/>
              <a:t>‹#›</a:t>
            </a:fld>
            <a:endParaRPr lang="en-US"/>
          </a:p>
        </p:txBody>
      </p:sp>
    </p:spTree>
    <p:extLst>
      <p:ext uri="{BB962C8B-B14F-4D97-AF65-F5344CB8AC3E}">
        <p14:creationId xmlns:p14="http://schemas.microsoft.com/office/powerpoint/2010/main" val="32627972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742FFE39-E687-3E48-AA60-7EF5CF473866}" type="datetimeFigureOut">
              <a:rPr lang="en-US" smtClean="0"/>
              <a:t>9/14/22</a:t>
            </a:fld>
            <a:endParaRPr lang="en-US"/>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3EE9F89D-AF7B-EB47-A856-044BECA9F3A1}" type="slidenum">
              <a:rPr lang="en-US" smtClean="0"/>
              <a:t>‹#›</a:t>
            </a:fld>
            <a:endParaRPr lang="en-US"/>
          </a:p>
        </p:txBody>
      </p:sp>
    </p:spTree>
    <p:extLst>
      <p:ext uri="{BB962C8B-B14F-4D97-AF65-F5344CB8AC3E}">
        <p14:creationId xmlns:p14="http://schemas.microsoft.com/office/powerpoint/2010/main" val="3740887406"/>
      </p:ext>
    </p:extLst>
  </p:cSld>
  <p:clrMap bg1="lt1" tx1="dk1" bg2="lt2" tx2="dk2" accent1="accent1" accent2="accent2" accent3="accent3" accent4="accent4" accent5="accent5" accent6="accent6" hlink="hlink" folHlink="folHlink"/>
  <p:sldLayoutIdLst>
    <p:sldLayoutId id="2147483775" r:id="rId1"/>
    <p:sldLayoutId id="2147483776" r:id="rId2"/>
    <p:sldLayoutId id="2147483777" r:id="rId3"/>
    <p:sldLayoutId id="2147483778" r:id="rId4"/>
    <p:sldLayoutId id="2147483779" r:id="rId5"/>
    <p:sldLayoutId id="2147483780" r:id="rId6"/>
    <p:sldLayoutId id="2147483781" r:id="rId7"/>
    <p:sldLayoutId id="2147483782" r:id="rId8"/>
    <p:sldLayoutId id="2147483783" r:id="rId9"/>
    <p:sldLayoutId id="2147483784" r:id="rId10"/>
    <p:sldLayoutId id="2147483785" r:id="rId11"/>
  </p:sldLayoutIdLst>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B21D9D-392F-C648-BEF8-29691EB72AEB}"/>
              </a:ext>
            </a:extLst>
          </p:cNvPr>
          <p:cNvSpPr>
            <a:spLocks noGrp="1"/>
          </p:cNvSpPr>
          <p:nvPr>
            <p:ph type="ctrTitle"/>
          </p:nvPr>
        </p:nvSpPr>
        <p:spPr>
          <a:xfrm>
            <a:off x="1286540" y="2386744"/>
            <a:ext cx="9792586" cy="1645920"/>
          </a:xfrm>
        </p:spPr>
        <p:txBody>
          <a:bodyPr>
            <a:normAutofit fontScale="90000"/>
          </a:bodyPr>
          <a:lstStyle/>
          <a:p>
            <a:r>
              <a:rPr lang="en-US" sz="3600" b="1" cap="small" dirty="0"/>
              <a:t>My Final Project</a:t>
            </a:r>
            <a:br>
              <a:rPr lang="en-US" sz="3600" cap="small" dirty="0"/>
            </a:br>
            <a:r>
              <a:rPr lang="en-US" sz="3600" cap="small" dirty="0"/>
              <a:t>Classifying popular songs from Spotify using parametric and non-parametric models</a:t>
            </a:r>
            <a:endParaRPr lang="en-US" dirty="0"/>
          </a:p>
        </p:txBody>
      </p:sp>
      <p:sp>
        <p:nvSpPr>
          <p:cNvPr id="3" name="Subtitle 2">
            <a:extLst>
              <a:ext uri="{FF2B5EF4-FFF2-40B4-BE49-F238E27FC236}">
                <a16:creationId xmlns:a16="http://schemas.microsoft.com/office/drawing/2014/main" id="{249B2637-4E2D-2A41-98BC-395AD10EE5E5}"/>
              </a:ext>
            </a:extLst>
          </p:cNvPr>
          <p:cNvSpPr>
            <a:spLocks noGrp="1"/>
          </p:cNvSpPr>
          <p:nvPr>
            <p:ph type="subTitle" idx="1"/>
          </p:nvPr>
        </p:nvSpPr>
        <p:spPr>
          <a:xfrm>
            <a:off x="2947306" y="4352544"/>
            <a:ext cx="6074229" cy="1925792"/>
          </a:xfrm>
        </p:spPr>
        <p:txBody>
          <a:bodyPr>
            <a:normAutofit/>
          </a:bodyPr>
          <a:lstStyle/>
          <a:p>
            <a:r>
              <a:rPr lang="en-US" dirty="0"/>
              <a:t>By Clarissa Ache-Cabello</a:t>
            </a:r>
          </a:p>
        </p:txBody>
      </p:sp>
    </p:spTree>
    <p:extLst>
      <p:ext uri="{BB962C8B-B14F-4D97-AF65-F5344CB8AC3E}">
        <p14:creationId xmlns:p14="http://schemas.microsoft.com/office/powerpoint/2010/main" val="33372210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715613A-5B8B-E445-9D13-5B9549863483}"/>
              </a:ext>
            </a:extLst>
          </p:cNvPr>
          <p:cNvSpPr/>
          <p:nvPr/>
        </p:nvSpPr>
        <p:spPr>
          <a:xfrm>
            <a:off x="312529" y="1477925"/>
            <a:ext cx="11564038" cy="2530549"/>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1EBED8D-763E-4044-9866-A6CCB114EE41}"/>
              </a:ext>
            </a:extLst>
          </p:cNvPr>
          <p:cNvSpPr>
            <a:spLocks noGrp="1"/>
          </p:cNvSpPr>
          <p:nvPr>
            <p:ph type="title"/>
          </p:nvPr>
        </p:nvSpPr>
        <p:spPr/>
        <p:txBody>
          <a:bodyPr>
            <a:normAutofit fontScale="90000"/>
          </a:bodyPr>
          <a:lstStyle/>
          <a:p>
            <a:r>
              <a:rPr lang="en-US" dirty="0"/>
              <a:t>project motivation &amp; objectives</a:t>
            </a:r>
          </a:p>
        </p:txBody>
      </p:sp>
      <p:sp>
        <p:nvSpPr>
          <p:cNvPr id="5" name="TextBox 4">
            <a:extLst>
              <a:ext uri="{FF2B5EF4-FFF2-40B4-BE49-F238E27FC236}">
                <a16:creationId xmlns:a16="http://schemas.microsoft.com/office/drawing/2014/main" id="{094EABE2-9013-0B49-AB07-7B98C3D183C4}"/>
              </a:ext>
            </a:extLst>
          </p:cNvPr>
          <p:cNvSpPr txBox="1"/>
          <p:nvPr/>
        </p:nvSpPr>
        <p:spPr>
          <a:xfrm>
            <a:off x="512372" y="1531089"/>
            <a:ext cx="11167256" cy="4862870"/>
          </a:xfrm>
          <a:prstGeom prst="rect">
            <a:avLst/>
          </a:prstGeom>
          <a:noFill/>
        </p:spPr>
        <p:txBody>
          <a:bodyPr wrap="square" rtlCol="0">
            <a:spAutoFit/>
          </a:bodyPr>
          <a:lstStyle/>
          <a:p>
            <a:pPr>
              <a:spcAft>
                <a:spcPts val="600"/>
              </a:spcAft>
            </a:pPr>
            <a:r>
              <a:rPr lang="en-US" sz="2800" dirty="0">
                <a:solidFill>
                  <a:schemeClr val="bg1"/>
                </a:solidFill>
              </a:rPr>
              <a:t>A music genre is a collection of patterns. Songs that share patterns can be grouped in a genre.  It is likely that Spotify uses measures of this patterns along with listening patterns to assign songs to genres.</a:t>
            </a:r>
          </a:p>
          <a:p>
            <a:pPr>
              <a:spcAft>
                <a:spcPts val="600"/>
              </a:spcAft>
            </a:pPr>
            <a:r>
              <a:rPr lang="en-US" sz="2800" dirty="0">
                <a:solidFill>
                  <a:schemeClr val="bg1"/>
                </a:solidFill>
              </a:rPr>
              <a:t>In theory, one can determine the genre of a song only by identifying these patterns, and that is what I am going to try to do in this project.</a:t>
            </a:r>
          </a:p>
          <a:p>
            <a:pPr>
              <a:spcAft>
                <a:spcPts val="600"/>
              </a:spcAft>
            </a:pPr>
            <a:endParaRPr lang="en-US" sz="2800" dirty="0"/>
          </a:p>
          <a:p>
            <a:pPr>
              <a:spcBef>
                <a:spcPts val="600"/>
              </a:spcBef>
              <a:spcAft>
                <a:spcPts val="600"/>
              </a:spcAft>
            </a:pPr>
            <a:r>
              <a:rPr lang="en-US" sz="2800" b="1" dirty="0"/>
              <a:t>Project Objectives:</a:t>
            </a:r>
          </a:p>
          <a:p>
            <a:pPr marL="514350" indent="-514350">
              <a:spcAft>
                <a:spcPts val="600"/>
              </a:spcAft>
              <a:buFont typeface="+mj-lt"/>
              <a:buAutoNum type="arabicPeriod"/>
            </a:pPr>
            <a:r>
              <a:rPr lang="en-US" sz="2800" dirty="0"/>
              <a:t>Find out what makes a song “belong” to a music genre.</a:t>
            </a:r>
          </a:p>
          <a:p>
            <a:pPr marL="514350" indent="-514350">
              <a:spcAft>
                <a:spcPts val="600"/>
              </a:spcAft>
              <a:buFont typeface="+mj-lt"/>
              <a:buAutoNum type="arabicPeriod"/>
            </a:pPr>
            <a:r>
              <a:rPr lang="en-US" sz="2800" dirty="0"/>
              <a:t>Model the characteristics of popular songs to classify them into the genre Spotify has selected for them.</a:t>
            </a:r>
          </a:p>
        </p:txBody>
      </p:sp>
    </p:spTree>
    <p:extLst>
      <p:ext uri="{BB962C8B-B14F-4D97-AF65-F5344CB8AC3E}">
        <p14:creationId xmlns:p14="http://schemas.microsoft.com/office/powerpoint/2010/main" val="15118896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55CAD2-E01D-6F4B-8CE8-30476F956534}"/>
              </a:ext>
            </a:extLst>
          </p:cNvPr>
          <p:cNvSpPr>
            <a:spLocks noGrp="1"/>
          </p:cNvSpPr>
          <p:nvPr>
            <p:ph type="title"/>
          </p:nvPr>
        </p:nvSpPr>
        <p:spPr/>
        <p:txBody>
          <a:bodyPr>
            <a:normAutofit fontScale="90000"/>
          </a:bodyPr>
          <a:lstStyle/>
          <a:p>
            <a:r>
              <a:rPr lang="en-US" dirty="0"/>
              <a:t>data</a:t>
            </a:r>
          </a:p>
        </p:txBody>
      </p:sp>
      <p:sp>
        <p:nvSpPr>
          <p:cNvPr id="5" name="TextBox 4">
            <a:extLst>
              <a:ext uri="{FF2B5EF4-FFF2-40B4-BE49-F238E27FC236}">
                <a16:creationId xmlns:a16="http://schemas.microsoft.com/office/drawing/2014/main" id="{C64328A5-E15D-8942-8B54-8E8A64534710}"/>
              </a:ext>
            </a:extLst>
          </p:cNvPr>
          <p:cNvSpPr txBox="1"/>
          <p:nvPr/>
        </p:nvSpPr>
        <p:spPr>
          <a:xfrm>
            <a:off x="512371" y="1339630"/>
            <a:ext cx="11448305" cy="3493264"/>
          </a:xfrm>
          <a:prstGeom prst="rect">
            <a:avLst/>
          </a:prstGeom>
          <a:noFill/>
        </p:spPr>
        <p:txBody>
          <a:bodyPr wrap="square" rtlCol="0">
            <a:spAutoFit/>
          </a:bodyPr>
          <a:lstStyle/>
          <a:p>
            <a:pPr marL="457200" indent="-457200">
              <a:spcAft>
                <a:spcPts val="600"/>
              </a:spcAft>
              <a:buFont typeface="Arial" panose="020B0604020202020204" pitchFamily="34" charset="0"/>
              <a:buChar char="•"/>
            </a:pPr>
            <a:r>
              <a:rPr lang="en-US" sz="2800" dirty="0"/>
              <a:t>Extracted from the Spotify Web API via the R package </a:t>
            </a:r>
            <a:r>
              <a:rPr lang="en-US" sz="2800" dirty="0" err="1"/>
              <a:t>Spotifyr</a:t>
            </a:r>
            <a:r>
              <a:rPr lang="en-US" sz="2800" dirty="0"/>
              <a:t>.</a:t>
            </a:r>
          </a:p>
          <a:p>
            <a:pPr marL="457200" indent="-457200">
              <a:spcAft>
                <a:spcPts val="600"/>
              </a:spcAft>
              <a:buFont typeface="Arial" panose="020B0604020202020204" pitchFamily="34" charset="0"/>
              <a:buChar char="•"/>
            </a:pPr>
            <a:r>
              <a:rPr lang="en-US" sz="2800" dirty="0"/>
              <a:t>My table for analysis has a sample of ~33K songs from 6 broad playlist genres:</a:t>
            </a:r>
          </a:p>
          <a:p>
            <a:pPr>
              <a:spcAft>
                <a:spcPts val="600"/>
              </a:spcAft>
            </a:pPr>
            <a:endParaRPr lang="en-US" sz="2800" dirty="0"/>
          </a:p>
          <a:p>
            <a:pPr marL="457200" indent="-457200">
              <a:spcAft>
                <a:spcPts val="600"/>
              </a:spcAft>
              <a:buFont typeface="Arial" panose="020B0604020202020204" pitchFamily="34" charset="0"/>
              <a:buChar char="•"/>
            </a:pPr>
            <a:endParaRPr lang="en-US" sz="2800" dirty="0"/>
          </a:p>
          <a:p>
            <a:pPr marL="457200" indent="-457200">
              <a:spcAft>
                <a:spcPts val="600"/>
              </a:spcAft>
              <a:buFont typeface="Arial" panose="020B0604020202020204" pitchFamily="34" charset="0"/>
              <a:buChar char="•"/>
            </a:pPr>
            <a:r>
              <a:rPr lang="en-US" sz="2800" dirty="0"/>
              <a:t>The data had the following 13 song measures:</a:t>
            </a:r>
          </a:p>
          <a:p>
            <a:pPr>
              <a:spcAft>
                <a:spcPts val="600"/>
              </a:spcAft>
            </a:pPr>
            <a:r>
              <a:rPr lang="en-US" sz="2800" dirty="0"/>
              <a:t> </a:t>
            </a:r>
          </a:p>
        </p:txBody>
      </p:sp>
      <p:graphicFrame>
        <p:nvGraphicFramePr>
          <p:cNvPr id="7" name="Table 7">
            <a:extLst>
              <a:ext uri="{FF2B5EF4-FFF2-40B4-BE49-F238E27FC236}">
                <a16:creationId xmlns:a16="http://schemas.microsoft.com/office/drawing/2014/main" id="{B3120008-52CD-A847-B4BE-78F6CCDD9AC9}"/>
              </a:ext>
            </a:extLst>
          </p:cNvPr>
          <p:cNvGraphicFramePr>
            <a:graphicFrameLocks noGrp="1"/>
          </p:cNvGraphicFramePr>
          <p:nvPr>
            <p:extLst>
              <p:ext uri="{D42A27DB-BD31-4B8C-83A1-F6EECF244321}">
                <p14:modId xmlns:p14="http://schemas.microsoft.com/office/powerpoint/2010/main" val="1466001299"/>
              </p:ext>
            </p:extLst>
          </p:nvPr>
        </p:nvGraphicFramePr>
        <p:xfrm>
          <a:off x="512371" y="2907152"/>
          <a:ext cx="11448306" cy="749273"/>
        </p:xfrm>
        <a:graphic>
          <a:graphicData uri="http://schemas.openxmlformats.org/drawingml/2006/table">
            <a:tbl>
              <a:tblPr firstRow="1" bandRow="1">
                <a:tableStyleId>{5C22544A-7EE6-4342-B048-85BDC9FD1C3A}</a:tableStyleId>
              </a:tblPr>
              <a:tblGrid>
                <a:gridCol w="1908051">
                  <a:extLst>
                    <a:ext uri="{9D8B030D-6E8A-4147-A177-3AD203B41FA5}">
                      <a16:colId xmlns:a16="http://schemas.microsoft.com/office/drawing/2014/main" val="2176692072"/>
                    </a:ext>
                  </a:extLst>
                </a:gridCol>
                <a:gridCol w="1908051">
                  <a:extLst>
                    <a:ext uri="{9D8B030D-6E8A-4147-A177-3AD203B41FA5}">
                      <a16:colId xmlns:a16="http://schemas.microsoft.com/office/drawing/2014/main" val="2118338002"/>
                    </a:ext>
                  </a:extLst>
                </a:gridCol>
                <a:gridCol w="1908051">
                  <a:extLst>
                    <a:ext uri="{9D8B030D-6E8A-4147-A177-3AD203B41FA5}">
                      <a16:colId xmlns:a16="http://schemas.microsoft.com/office/drawing/2014/main" val="3619884743"/>
                    </a:ext>
                  </a:extLst>
                </a:gridCol>
                <a:gridCol w="1908051">
                  <a:extLst>
                    <a:ext uri="{9D8B030D-6E8A-4147-A177-3AD203B41FA5}">
                      <a16:colId xmlns:a16="http://schemas.microsoft.com/office/drawing/2014/main" val="1812736281"/>
                    </a:ext>
                  </a:extLst>
                </a:gridCol>
                <a:gridCol w="1908051">
                  <a:extLst>
                    <a:ext uri="{9D8B030D-6E8A-4147-A177-3AD203B41FA5}">
                      <a16:colId xmlns:a16="http://schemas.microsoft.com/office/drawing/2014/main" val="2607445560"/>
                    </a:ext>
                  </a:extLst>
                </a:gridCol>
                <a:gridCol w="1908051">
                  <a:extLst>
                    <a:ext uri="{9D8B030D-6E8A-4147-A177-3AD203B41FA5}">
                      <a16:colId xmlns:a16="http://schemas.microsoft.com/office/drawing/2014/main" val="2901068831"/>
                    </a:ext>
                  </a:extLst>
                </a:gridCol>
              </a:tblGrid>
              <a:tr h="749273">
                <a:tc>
                  <a:txBody>
                    <a:bodyPr/>
                    <a:lstStyle/>
                    <a:p>
                      <a:pPr algn="ctr"/>
                      <a:r>
                        <a:rPr lang="en-US" sz="2800" dirty="0"/>
                        <a:t>Pop</a:t>
                      </a:r>
                    </a:p>
                  </a:txBody>
                  <a:tcPr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76200" cap="flat" cmpd="sng" algn="ctr">
                      <a:solidFill>
                        <a:schemeClr val="bg1">
                          <a:lumMod val="95000"/>
                        </a:schemeClr>
                      </a:solidFill>
                      <a:prstDash val="solid"/>
                      <a:round/>
                      <a:headEnd type="none" w="med" len="med"/>
                      <a:tailEnd type="none" w="med" len="med"/>
                    </a:lnT>
                    <a:lnB w="76200" cap="flat" cmpd="sng" algn="ctr">
                      <a:solidFill>
                        <a:schemeClr val="bg1">
                          <a:lumMod val="95000"/>
                        </a:schemeClr>
                      </a:solidFill>
                      <a:prstDash val="solid"/>
                      <a:round/>
                      <a:headEnd type="none" w="med" len="med"/>
                      <a:tailEnd type="none" w="med" len="med"/>
                    </a:lnB>
                    <a:solidFill>
                      <a:schemeClr val="tx2"/>
                    </a:solidFill>
                  </a:tcPr>
                </a:tc>
                <a:tc>
                  <a:txBody>
                    <a:bodyPr/>
                    <a:lstStyle/>
                    <a:p>
                      <a:pPr algn="ctr"/>
                      <a:r>
                        <a:rPr lang="en-US" sz="2800" dirty="0"/>
                        <a:t>Rap</a:t>
                      </a:r>
                    </a:p>
                  </a:txBody>
                  <a:tcPr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76200" cap="flat" cmpd="sng" algn="ctr">
                      <a:solidFill>
                        <a:schemeClr val="bg1">
                          <a:lumMod val="95000"/>
                        </a:schemeClr>
                      </a:solidFill>
                      <a:prstDash val="solid"/>
                      <a:round/>
                      <a:headEnd type="none" w="med" len="med"/>
                      <a:tailEnd type="none" w="med" len="med"/>
                    </a:lnT>
                    <a:lnB w="76200" cap="flat" cmpd="sng" algn="ctr">
                      <a:solidFill>
                        <a:schemeClr val="bg1">
                          <a:lumMod val="95000"/>
                        </a:schemeClr>
                      </a:solidFill>
                      <a:prstDash val="solid"/>
                      <a:round/>
                      <a:headEnd type="none" w="med" len="med"/>
                      <a:tailEnd type="none" w="med" len="med"/>
                    </a:lnB>
                    <a:solidFill>
                      <a:schemeClr val="accent4"/>
                    </a:solidFill>
                  </a:tcPr>
                </a:tc>
                <a:tc>
                  <a:txBody>
                    <a:bodyPr/>
                    <a:lstStyle/>
                    <a:p>
                      <a:pPr algn="ctr"/>
                      <a:r>
                        <a:rPr lang="en-US" sz="2800" dirty="0"/>
                        <a:t>Latin</a:t>
                      </a:r>
                    </a:p>
                  </a:txBody>
                  <a:tcPr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76200" cap="flat" cmpd="sng" algn="ctr">
                      <a:solidFill>
                        <a:schemeClr val="bg1">
                          <a:lumMod val="95000"/>
                        </a:schemeClr>
                      </a:solidFill>
                      <a:prstDash val="solid"/>
                      <a:round/>
                      <a:headEnd type="none" w="med" len="med"/>
                      <a:tailEnd type="none" w="med" len="med"/>
                    </a:lnT>
                    <a:lnB w="76200" cap="flat" cmpd="sng" algn="ctr">
                      <a:solidFill>
                        <a:schemeClr val="bg1">
                          <a:lumMod val="95000"/>
                        </a:schemeClr>
                      </a:solidFill>
                      <a:prstDash val="solid"/>
                      <a:round/>
                      <a:headEnd type="none" w="med" len="med"/>
                      <a:tailEnd type="none" w="med" len="med"/>
                    </a:lnB>
                    <a:solidFill>
                      <a:schemeClr val="accent1"/>
                    </a:solidFill>
                  </a:tcPr>
                </a:tc>
                <a:tc>
                  <a:txBody>
                    <a:bodyPr/>
                    <a:lstStyle/>
                    <a:p>
                      <a:pPr algn="ctr"/>
                      <a:r>
                        <a:rPr lang="en-US" sz="2800" dirty="0"/>
                        <a:t>R&amp;B</a:t>
                      </a:r>
                    </a:p>
                  </a:txBody>
                  <a:tcPr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76200" cap="flat" cmpd="sng" algn="ctr">
                      <a:solidFill>
                        <a:schemeClr val="bg1">
                          <a:lumMod val="95000"/>
                        </a:schemeClr>
                      </a:solidFill>
                      <a:prstDash val="solid"/>
                      <a:round/>
                      <a:headEnd type="none" w="med" len="med"/>
                      <a:tailEnd type="none" w="med" len="med"/>
                    </a:lnT>
                    <a:lnB w="76200" cap="flat" cmpd="sng" algn="ctr">
                      <a:solidFill>
                        <a:schemeClr val="bg1">
                          <a:lumMod val="95000"/>
                        </a:schemeClr>
                      </a:solidFill>
                      <a:prstDash val="solid"/>
                      <a:round/>
                      <a:headEnd type="none" w="med" len="med"/>
                      <a:tailEnd type="none" w="med" len="med"/>
                    </a:lnB>
                    <a:solidFill>
                      <a:schemeClr val="accent3"/>
                    </a:solidFill>
                  </a:tcPr>
                </a:tc>
                <a:tc>
                  <a:txBody>
                    <a:bodyPr/>
                    <a:lstStyle/>
                    <a:p>
                      <a:pPr algn="ctr"/>
                      <a:r>
                        <a:rPr lang="en-US" sz="2800" dirty="0"/>
                        <a:t>Rock</a:t>
                      </a:r>
                    </a:p>
                  </a:txBody>
                  <a:tcPr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76200" cap="flat" cmpd="sng" algn="ctr">
                      <a:solidFill>
                        <a:schemeClr val="bg1">
                          <a:lumMod val="95000"/>
                        </a:schemeClr>
                      </a:solidFill>
                      <a:prstDash val="solid"/>
                      <a:round/>
                      <a:headEnd type="none" w="med" len="med"/>
                      <a:tailEnd type="none" w="med" len="med"/>
                    </a:lnT>
                    <a:lnB w="76200" cap="flat" cmpd="sng" algn="ctr">
                      <a:solidFill>
                        <a:schemeClr val="bg1">
                          <a:lumMod val="95000"/>
                        </a:schemeClr>
                      </a:solidFill>
                      <a:prstDash val="solid"/>
                      <a:round/>
                      <a:headEnd type="none" w="med" len="med"/>
                      <a:tailEnd type="none" w="med" len="med"/>
                    </a:lnB>
                    <a:solidFill>
                      <a:schemeClr val="tx2"/>
                    </a:solidFill>
                  </a:tcPr>
                </a:tc>
                <a:tc>
                  <a:txBody>
                    <a:bodyPr/>
                    <a:lstStyle/>
                    <a:p>
                      <a:pPr algn="ctr"/>
                      <a:r>
                        <a:rPr lang="en-US" sz="2800" dirty="0"/>
                        <a:t>EDM</a:t>
                      </a:r>
                    </a:p>
                  </a:txBody>
                  <a:tcPr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76200" cap="flat" cmpd="sng" algn="ctr">
                      <a:solidFill>
                        <a:schemeClr val="bg1">
                          <a:lumMod val="95000"/>
                        </a:schemeClr>
                      </a:solidFill>
                      <a:prstDash val="solid"/>
                      <a:round/>
                      <a:headEnd type="none" w="med" len="med"/>
                      <a:tailEnd type="none" w="med" len="med"/>
                    </a:lnT>
                    <a:lnB w="76200" cap="flat" cmpd="sng" algn="ctr">
                      <a:solidFill>
                        <a:schemeClr val="bg1">
                          <a:lumMod val="95000"/>
                        </a:schemeClr>
                      </a:solidFill>
                      <a:prstDash val="solid"/>
                      <a:round/>
                      <a:headEnd type="none" w="med" len="med"/>
                      <a:tailEnd type="none" w="med" len="med"/>
                    </a:lnB>
                    <a:solidFill>
                      <a:schemeClr val="accent6"/>
                    </a:solidFill>
                  </a:tcPr>
                </a:tc>
                <a:extLst>
                  <a:ext uri="{0D108BD9-81ED-4DB2-BD59-A6C34878D82A}">
                    <a16:rowId xmlns:a16="http://schemas.microsoft.com/office/drawing/2014/main" val="796736625"/>
                  </a:ext>
                </a:extLst>
              </a:tr>
            </a:tbl>
          </a:graphicData>
        </a:graphic>
      </p:graphicFrame>
      <p:graphicFrame>
        <p:nvGraphicFramePr>
          <p:cNvPr id="8" name="Table 7">
            <a:extLst>
              <a:ext uri="{FF2B5EF4-FFF2-40B4-BE49-F238E27FC236}">
                <a16:creationId xmlns:a16="http://schemas.microsoft.com/office/drawing/2014/main" id="{4F6970D5-852E-CF4D-B0DB-716D82836C25}"/>
              </a:ext>
            </a:extLst>
          </p:cNvPr>
          <p:cNvGraphicFramePr>
            <a:graphicFrameLocks noGrp="1"/>
          </p:cNvGraphicFramePr>
          <p:nvPr>
            <p:extLst>
              <p:ext uri="{D42A27DB-BD31-4B8C-83A1-F6EECF244321}">
                <p14:modId xmlns:p14="http://schemas.microsoft.com/office/powerpoint/2010/main" val="66234273"/>
              </p:ext>
            </p:extLst>
          </p:nvPr>
        </p:nvGraphicFramePr>
        <p:xfrm>
          <a:off x="512371" y="4436501"/>
          <a:ext cx="11448306" cy="1756911"/>
        </p:xfrm>
        <a:graphic>
          <a:graphicData uri="http://schemas.openxmlformats.org/drawingml/2006/table">
            <a:tbl>
              <a:tblPr firstRow="1" bandRow="1">
                <a:tableStyleId>{5C22544A-7EE6-4342-B048-85BDC9FD1C3A}</a:tableStyleId>
              </a:tblPr>
              <a:tblGrid>
                <a:gridCol w="1908051">
                  <a:extLst>
                    <a:ext uri="{9D8B030D-6E8A-4147-A177-3AD203B41FA5}">
                      <a16:colId xmlns:a16="http://schemas.microsoft.com/office/drawing/2014/main" val="2176692072"/>
                    </a:ext>
                  </a:extLst>
                </a:gridCol>
                <a:gridCol w="1908051">
                  <a:extLst>
                    <a:ext uri="{9D8B030D-6E8A-4147-A177-3AD203B41FA5}">
                      <a16:colId xmlns:a16="http://schemas.microsoft.com/office/drawing/2014/main" val="2118338002"/>
                    </a:ext>
                  </a:extLst>
                </a:gridCol>
                <a:gridCol w="1908051">
                  <a:extLst>
                    <a:ext uri="{9D8B030D-6E8A-4147-A177-3AD203B41FA5}">
                      <a16:colId xmlns:a16="http://schemas.microsoft.com/office/drawing/2014/main" val="3619884743"/>
                    </a:ext>
                  </a:extLst>
                </a:gridCol>
                <a:gridCol w="1908051">
                  <a:extLst>
                    <a:ext uri="{9D8B030D-6E8A-4147-A177-3AD203B41FA5}">
                      <a16:colId xmlns:a16="http://schemas.microsoft.com/office/drawing/2014/main" val="1812736281"/>
                    </a:ext>
                  </a:extLst>
                </a:gridCol>
                <a:gridCol w="1908051">
                  <a:extLst>
                    <a:ext uri="{9D8B030D-6E8A-4147-A177-3AD203B41FA5}">
                      <a16:colId xmlns:a16="http://schemas.microsoft.com/office/drawing/2014/main" val="2607445560"/>
                    </a:ext>
                  </a:extLst>
                </a:gridCol>
                <a:gridCol w="1908051">
                  <a:extLst>
                    <a:ext uri="{9D8B030D-6E8A-4147-A177-3AD203B41FA5}">
                      <a16:colId xmlns:a16="http://schemas.microsoft.com/office/drawing/2014/main" val="2901068831"/>
                    </a:ext>
                  </a:extLst>
                </a:gridCol>
              </a:tblGrid>
              <a:tr h="585637">
                <a:tc>
                  <a:txBody>
                    <a:bodyPr/>
                    <a:lstStyle/>
                    <a:p>
                      <a:pPr algn="ctr" fontAlgn="ctr"/>
                      <a:r>
                        <a:rPr lang="en-US" sz="1800" b="0" i="0" u="none" strike="noStrike" dirty="0">
                          <a:solidFill>
                            <a:srgbClr val="000000"/>
                          </a:solidFill>
                          <a:effectLst/>
                          <a:latin typeface="+mn-lt"/>
                        </a:rPr>
                        <a:t>track_popularity</a:t>
                      </a:r>
                    </a:p>
                  </a:txBody>
                  <a:tcPr marL="9525" marR="9525" marT="9525" marB="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76200" cap="flat" cmpd="sng" algn="ctr">
                      <a:solidFill>
                        <a:schemeClr val="bg1">
                          <a:lumMod val="95000"/>
                        </a:schemeClr>
                      </a:solidFill>
                      <a:prstDash val="solid"/>
                      <a:round/>
                      <a:headEnd type="none" w="med" len="med"/>
                      <a:tailEnd type="none" w="med" len="med"/>
                    </a:lnT>
                    <a:lnB w="76200" cap="flat" cmpd="sng" algn="ctr">
                      <a:solidFill>
                        <a:schemeClr val="bg1">
                          <a:lumMod val="95000"/>
                        </a:schemeClr>
                      </a:solidFill>
                      <a:prstDash val="solid"/>
                      <a:round/>
                      <a:headEnd type="none" w="med" len="med"/>
                      <a:tailEnd type="none" w="med" len="med"/>
                    </a:lnB>
                    <a:solidFill>
                      <a:schemeClr val="bg1">
                        <a:lumMod val="85000"/>
                      </a:schemeClr>
                    </a:solidFill>
                  </a:tcPr>
                </a:tc>
                <a:tc>
                  <a:txBody>
                    <a:bodyPr/>
                    <a:lstStyle/>
                    <a:p>
                      <a:pPr algn="ctr" fontAlgn="ctr"/>
                      <a:r>
                        <a:rPr lang="en-US" sz="1800" b="0" i="0" u="none" strike="noStrike" dirty="0">
                          <a:solidFill>
                            <a:srgbClr val="000000"/>
                          </a:solidFill>
                          <a:effectLst/>
                          <a:latin typeface="+mn-lt"/>
                        </a:rPr>
                        <a:t>danceability</a:t>
                      </a:r>
                    </a:p>
                  </a:txBody>
                  <a:tcPr marL="9525" marR="9525" marT="9525" marB="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76200" cap="flat" cmpd="sng" algn="ctr">
                      <a:solidFill>
                        <a:schemeClr val="bg1">
                          <a:lumMod val="95000"/>
                        </a:schemeClr>
                      </a:solidFill>
                      <a:prstDash val="solid"/>
                      <a:round/>
                      <a:headEnd type="none" w="med" len="med"/>
                      <a:tailEnd type="none" w="med" len="med"/>
                    </a:lnT>
                    <a:lnB w="76200" cap="flat" cmpd="sng" algn="ctr">
                      <a:solidFill>
                        <a:schemeClr val="bg1">
                          <a:lumMod val="95000"/>
                        </a:schemeClr>
                      </a:solidFill>
                      <a:prstDash val="solid"/>
                      <a:round/>
                      <a:headEnd type="none" w="med" len="med"/>
                      <a:tailEnd type="none" w="med" len="med"/>
                    </a:lnB>
                    <a:solidFill>
                      <a:schemeClr val="bg1">
                        <a:lumMod val="85000"/>
                      </a:schemeClr>
                    </a:solidFill>
                  </a:tcPr>
                </a:tc>
                <a:tc>
                  <a:txBody>
                    <a:bodyPr/>
                    <a:lstStyle/>
                    <a:p>
                      <a:pPr algn="ctr" fontAlgn="ctr"/>
                      <a:r>
                        <a:rPr lang="en-US" sz="1800" b="0" i="0" u="none" strike="noStrike">
                          <a:solidFill>
                            <a:srgbClr val="000000"/>
                          </a:solidFill>
                          <a:effectLst/>
                          <a:latin typeface="+mn-lt"/>
                        </a:rPr>
                        <a:t>energy</a:t>
                      </a:r>
                    </a:p>
                  </a:txBody>
                  <a:tcPr marL="9525" marR="9525" marT="9525" marB="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76200" cap="flat" cmpd="sng" algn="ctr">
                      <a:solidFill>
                        <a:schemeClr val="bg1">
                          <a:lumMod val="95000"/>
                        </a:schemeClr>
                      </a:solidFill>
                      <a:prstDash val="solid"/>
                      <a:round/>
                      <a:headEnd type="none" w="med" len="med"/>
                      <a:tailEnd type="none" w="med" len="med"/>
                    </a:lnT>
                    <a:lnB w="76200" cap="flat" cmpd="sng" algn="ctr">
                      <a:solidFill>
                        <a:schemeClr val="bg1">
                          <a:lumMod val="95000"/>
                        </a:schemeClr>
                      </a:solidFill>
                      <a:prstDash val="solid"/>
                      <a:round/>
                      <a:headEnd type="none" w="med" len="med"/>
                      <a:tailEnd type="none" w="med" len="med"/>
                    </a:lnB>
                    <a:solidFill>
                      <a:schemeClr val="bg1">
                        <a:lumMod val="85000"/>
                      </a:schemeClr>
                    </a:solidFill>
                  </a:tcPr>
                </a:tc>
                <a:tc>
                  <a:txBody>
                    <a:bodyPr/>
                    <a:lstStyle/>
                    <a:p>
                      <a:pPr algn="ctr" fontAlgn="ctr"/>
                      <a:r>
                        <a:rPr lang="en-US" sz="1800" b="0" i="0" u="none" strike="noStrike">
                          <a:solidFill>
                            <a:srgbClr val="000000"/>
                          </a:solidFill>
                          <a:effectLst/>
                          <a:latin typeface="+mn-lt"/>
                        </a:rPr>
                        <a:t>key</a:t>
                      </a:r>
                    </a:p>
                  </a:txBody>
                  <a:tcPr marL="9525" marR="9525" marT="9525" marB="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76200" cap="flat" cmpd="sng" algn="ctr">
                      <a:solidFill>
                        <a:schemeClr val="bg1">
                          <a:lumMod val="95000"/>
                        </a:schemeClr>
                      </a:solidFill>
                      <a:prstDash val="solid"/>
                      <a:round/>
                      <a:headEnd type="none" w="med" len="med"/>
                      <a:tailEnd type="none" w="med" len="med"/>
                    </a:lnT>
                    <a:lnB w="76200" cap="flat" cmpd="sng" algn="ctr">
                      <a:solidFill>
                        <a:schemeClr val="bg1">
                          <a:lumMod val="95000"/>
                        </a:schemeClr>
                      </a:solidFill>
                      <a:prstDash val="solid"/>
                      <a:round/>
                      <a:headEnd type="none" w="med" len="med"/>
                      <a:tailEnd type="none" w="med" len="med"/>
                    </a:lnB>
                    <a:solidFill>
                      <a:schemeClr val="bg1">
                        <a:lumMod val="85000"/>
                      </a:schemeClr>
                    </a:solidFill>
                  </a:tcPr>
                </a:tc>
                <a:tc>
                  <a:txBody>
                    <a:bodyPr/>
                    <a:lstStyle/>
                    <a:p>
                      <a:pPr algn="ctr" fontAlgn="ctr"/>
                      <a:r>
                        <a:rPr lang="en-US" sz="1800" b="0" i="0" u="none" strike="noStrike" dirty="0">
                          <a:solidFill>
                            <a:srgbClr val="000000"/>
                          </a:solidFill>
                          <a:effectLst/>
                          <a:latin typeface="+mn-lt"/>
                        </a:rPr>
                        <a:t>loudness</a:t>
                      </a:r>
                    </a:p>
                  </a:txBody>
                  <a:tcPr marL="9525" marR="9525" marT="9525" marB="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76200" cap="flat" cmpd="sng" algn="ctr">
                      <a:solidFill>
                        <a:schemeClr val="bg1">
                          <a:lumMod val="95000"/>
                        </a:schemeClr>
                      </a:solidFill>
                      <a:prstDash val="solid"/>
                      <a:round/>
                      <a:headEnd type="none" w="med" len="med"/>
                      <a:tailEnd type="none" w="med" len="med"/>
                    </a:lnT>
                    <a:lnB w="76200" cap="flat" cmpd="sng" algn="ctr">
                      <a:solidFill>
                        <a:schemeClr val="bg1">
                          <a:lumMod val="95000"/>
                        </a:schemeClr>
                      </a:solidFill>
                      <a:prstDash val="solid"/>
                      <a:round/>
                      <a:headEnd type="none" w="med" len="med"/>
                      <a:tailEnd type="none" w="med" len="med"/>
                    </a:lnB>
                    <a:solidFill>
                      <a:schemeClr val="bg1">
                        <a:lumMod val="85000"/>
                      </a:schemeClr>
                    </a:solidFill>
                  </a:tcPr>
                </a:tc>
                <a:tc>
                  <a:txBody>
                    <a:bodyPr/>
                    <a:lstStyle/>
                    <a:p>
                      <a:pPr algn="ctr" fontAlgn="ctr"/>
                      <a:r>
                        <a:rPr lang="en-US" sz="1800" b="0" i="0" u="none" strike="noStrike" dirty="0">
                          <a:solidFill>
                            <a:srgbClr val="000000"/>
                          </a:solidFill>
                          <a:effectLst/>
                          <a:latin typeface="+mn-lt"/>
                        </a:rPr>
                        <a:t>speechiness</a:t>
                      </a:r>
                    </a:p>
                  </a:txBody>
                  <a:tcPr marL="9525" marR="9525" marT="9525" marB="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76200" cap="flat" cmpd="sng" algn="ctr">
                      <a:solidFill>
                        <a:schemeClr val="bg1">
                          <a:lumMod val="95000"/>
                        </a:schemeClr>
                      </a:solidFill>
                      <a:prstDash val="solid"/>
                      <a:round/>
                      <a:headEnd type="none" w="med" len="med"/>
                      <a:tailEnd type="none" w="med" len="med"/>
                    </a:lnT>
                    <a:lnB w="76200" cap="flat" cmpd="sng" algn="ctr">
                      <a:solidFill>
                        <a:schemeClr val="bg1">
                          <a:lumMod val="9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796736625"/>
                  </a:ext>
                </a:extLst>
              </a:tr>
              <a:tr h="585637">
                <a:tc>
                  <a:txBody>
                    <a:bodyPr/>
                    <a:lstStyle/>
                    <a:p>
                      <a:pPr algn="ctr" fontAlgn="ctr"/>
                      <a:r>
                        <a:rPr lang="en-US" sz="1800" b="0" i="0" u="none" strike="noStrike" dirty="0">
                          <a:solidFill>
                            <a:srgbClr val="000000"/>
                          </a:solidFill>
                          <a:effectLst/>
                          <a:latin typeface="+mn-lt"/>
                        </a:rPr>
                        <a:t>acousticness</a:t>
                      </a:r>
                    </a:p>
                  </a:txBody>
                  <a:tcPr marL="9525" marR="9525" marT="9525" marB="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76200" cap="flat" cmpd="sng" algn="ctr">
                      <a:solidFill>
                        <a:schemeClr val="bg1">
                          <a:lumMod val="95000"/>
                        </a:schemeClr>
                      </a:solidFill>
                      <a:prstDash val="solid"/>
                      <a:round/>
                      <a:headEnd type="none" w="med" len="med"/>
                      <a:tailEnd type="none" w="med" len="med"/>
                    </a:lnT>
                    <a:lnB w="76200" cap="flat" cmpd="sng" algn="ctr">
                      <a:solidFill>
                        <a:schemeClr val="bg1">
                          <a:lumMod val="95000"/>
                        </a:schemeClr>
                      </a:solidFill>
                      <a:prstDash val="solid"/>
                      <a:round/>
                      <a:headEnd type="none" w="med" len="med"/>
                      <a:tailEnd type="none" w="med" len="med"/>
                    </a:lnB>
                    <a:solidFill>
                      <a:schemeClr val="bg1">
                        <a:lumMod val="85000"/>
                      </a:schemeClr>
                    </a:solidFill>
                  </a:tcPr>
                </a:tc>
                <a:tc>
                  <a:txBody>
                    <a:bodyPr/>
                    <a:lstStyle/>
                    <a:p>
                      <a:pPr algn="ctr" fontAlgn="ctr"/>
                      <a:r>
                        <a:rPr lang="en-US" sz="1800" b="0" i="0" u="none" strike="noStrike" dirty="0">
                          <a:solidFill>
                            <a:srgbClr val="000000"/>
                          </a:solidFill>
                          <a:effectLst/>
                          <a:latin typeface="+mn-lt"/>
                        </a:rPr>
                        <a:t>instrumentalness</a:t>
                      </a:r>
                    </a:p>
                  </a:txBody>
                  <a:tcPr marL="9525" marR="9525" marT="9525" marB="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76200" cap="flat" cmpd="sng" algn="ctr">
                      <a:solidFill>
                        <a:schemeClr val="bg1">
                          <a:lumMod val="95000"/>
                        </a:schemeClr>
                      </a:solidFill>
                      <a:prstDash val="solid"/>
                      <a:round/>
                      <a:headEnd type="none" w="med" len="med"/>
                      <a:tailEnd type="none" w="med" len="med"/>
                    </a:lnT>
                    <a:lnB w="76200" cap="flat" cmpd="sng" algn="ctr">
                      <a:solidFill>
                        <a:schemeClr val="bg1">
                          <a:lumMod val="95000"/>
                        </a:schemeClr>
                      </a:solidFill>
                      <a:prstDash val="solid"/>
                      <a:round/>
                      <a:headEnd type="none" w="med" len="med"/>
                      <a:tailEnd type="none" w="med" len="med"/>
                    </a:lnB>
                    <a:solidFill>
                      <a:schemeClr val="bg1">
                        <a:lumMod val="85000"/>
                      </a:schemeClr>
                    </a:solidFill>
                  </a:tcPr>
                </a:tc>
                <a:tc>
                  <a:txBody>
                    <a:bodyPr/>
                    <a:lstStyle/>
                    <a:p>
                      <a:pPr algn="ctr" fontAlgn="ctr"/>
                      <a:r>
                        <a:rPr lang="en-US" sz="1800" b="0" i="0" u="none" strike="noStrike" dirty="0">
                          <a:solidFill>
                            <a:srgbClr val="000000"/>
                          </a:solidFill>
                          <a:effectLst/>
                          <a:latin typeface="+mn-lt"/>
                        </a:rPr>
                        <a:t>liveness</a:t>
                      </a:r>
                    </a:p>
                  </a:txBody>
                  <a:tcPr marL="9525" marR="9525" marT="9525" marB="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76200" cap="flat" cmpd="sng" algn="ctr">
                      <a:solidFill>
                        <a:schemeClr val="bg1">
                          <a:lumMod val="95000"/>
                        </a:schemeClr>
                      </a:solidFill>
                      <a:prstDash val="solid"/>
                      <a:round/>
                      <a:headEnd type="none" w="med" len="med"/>
                      <a:tailEnd type="none" w="med" len="med"/>
                    </a:lnT>
                    <a:lnB w="76200" cap="flat" cmpd="sng" algn="ctr">
                      <a:solidFill>
                        <a:schemeClr val="bg1">
                          <a:lumMod val="95000"/>
                        </a:schemeClr>
                      </a:solidFill>
                      <a:prstDash val="solid"/>
                      <a:round/>
                      <a:headEnd type="none" w="med" len="med"/>
                      <a:tailEnd type="none" w="med" len="med"/>
                    </a:lnB>
                    <a:solidFill>
                      <a:schemeClr val="bg1">
                        <a:lumMod val="85000"/>
                      </a:schemeClr>
                    </a:solidFill>
                  </a:tcPr>
                </a:tc>
                <a:tc>
                  <a:txBody>
                    <a:bodyPr/>
                    <a:lstStyle/>
                    <a:p>
                      <a:pPr algn="ctr" fontAlgn="ctr"/>
                      <a:r>
                        <a:rPr lang="en-US" sz="1800" b="0" i="0" u="none" strike="noStrike" dirty="0">
                          <a:solidFill>
                            <a:srgbClr val="000000"/>
                          </a:solidFill>
                          <a:effectLst/>
                          <a:latin typeface="+mn-lt"/>
                        </a:rPr>
                        <a:t>valence</a:t>
                      </a:r>
                    </a:p>
                  </a:txBody>
                  <a:tcPr marL="9525" marR="9525" marT="9525" marB="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76200" cap="flat" cmpd="sng" algn="ctr">
                      <a:solidFill>
                        <a:schemeClr val="bg1">
                          <a:lumMod val="95000"/>
                        </a:schemeClr>
                      </a:solidFill>
                      <a:prstDash val="solid"/>
                      <a:round/>
                      <a:headEnd type="none" w="med" len="med"/>
                      <a:tailEnd type="none" w="med" len="med"/>
                    </a:lnT>
                    <a:lnB w="76200" cap="flat" cmpd="sng" algn="ctr">
                      <a:solidFill>
                        <a:schemeClr val="bg1">
                          <a:lumMod val="95000"/>
                        </a:schemeClr>
                      </a:solidFill>
                      <a:prstDash val="solid"/>
                      <a:round/>
                      <a:headEnd type="none" w="med" len="med"/>
                      <a:tailEnd type="none" w="med" len="med"/>
                    </a:lnB>
                    <a:solidFill>
                      <a:schemeClr val="bg1">
                        <a:lumMod val="85000"/>
                      </a:schemeClr>
                    </a:solidFill>
                  </a:tcPr>
                </a:tc>
                <a:tc>
                  <a:txBody>
                    <a:bodyPr/>
                    <a:lstStyle/>
                    <a:p>
                      <a:pPr algn="ctr" fontAlgn="ctr"/>
                      <a:r>
                        <a:rPr lang="en-US" sz="1800" b="0" i="0" u="none" strike="noStrike" dirty="0">
                          <a:solidFill>
                            <a:srgbClr val="000000"/>
                          </a:solidFill>
                          <a:effectLst/>
                          <a:latin typeface="+mn-lt"/>
                        </a:rPr>
                        <a:t>tempo</a:t>
                      </a:r>
                    </a:p>
                  </a:txBody>
                  <a:tcPr marL="9525" marR="9525" marT="9525" marB="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76200" cap="flat" cmpd="sng" algn="ctr">
                      <a:solidFill>
                        <a:schemeClr val="bg1">
                          <a:lumMod val="95000"/>
                        </a:schemeClr>
                      </a:solidFill>
                      <a:prstDash val="solid"/>
                      <a:round/>
                      <a:headEnd type="none" w="med" len="med"/>
                      <a:tailEnd type="none" w="med" len="med"/>
                    </a:lnT>
                    <a:lnB w="76200" cap="flat" cmpd="sng" algn="ctr">
                      <a:solidFill>
                        <a:schemeClr val="bg1">
                          <a:lumMod val="95000"/>
                        </a:schemeClr>
                      </a:solidFill>
                      <a:prstDash val="solid"/>
                      <a:round/>
                      <a:headEnd type="none" w="med" len="med"/>
                      <a:tailEnd type="none" w="med" len="med"/>
                    </a:lnB>
                    <a:solidFill>
                      <a:schemeClr val="bg1">
                        <a:lumMod val="85000"/>
                      </a:schemeClr>
                    </a:solidFill>
                  </a:tcPr>
                </a:tc>
                <a:tc>
                  <a:txBody>
                    <a:bodyPr/>
                    <a:lstStyle/>
                    <a:p>
                      <a:pPr algn="ctr" fontAlgn="ctr"/>
                      <a:endParaRPr lang="en-US" sz="1800" b="0" i="0" u="none" strike="noStrike" dirty="0">
                        <a:solidFill>
                          <a:srgbClr val="000000"/>
                        </a:solidFill>
                        <a:effectLst/>
                        <a:latin typeface="+mn-lt"/>
                      </a:endParaRPr>
                    </a:p>
                  </a:txBody>
                  <a:tcPr marL="9525" marR="9525" marT="9525" marB="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76200" cap="flat" cmpd="sng" algn="ctr">
                      <a:solidFill>
                        <a:schemeClr val="bg1">
                          <a:lumMod val="95000"/>
                        </a:schemeClr>
                      </a:solidFill>
                      <a:prstDash val="solid"/>
                      <a:round/>
                      <a:headEnd type="none" w="med" len="med"/>
                      <a:tailEnd type="none" w="med" len="med"/>
                    </a:lnT>
                    <a:lnB w="76200" cap="flat" cmpd="sng" algn="ctr">
                      <a:solidFill>
                        <a:schemeClr val="bg1">
                          <a:lumMod val="95000"/>
                        </a:schemeClr>
                      </a:solidFill>
                      <a:prstDash val="solid"/>
                      <a:round/>
                      <a:headEnd type="none" w="med" len="med"/>
                      <a:tailEnd type="none" w="med" len="med"/>
                    </a:lnB>
                    <a:noFill/>
                  </a:tcPr>
                </a:tc>
                <a:extLst>
                  <a:ext uri="{0D108BD9-81ED-4DB2-BD59-A6C34878D82A}">
                    <a16:rowId xmlns:a16="http://schemas.microsoft.com/office/drawing/2014/main" val="162015469"/>
                  </a:ext>
                </a:extLst>
              </a:tr>
              <a:tr h="585637">
                <a:tc>
                  <a:txBody>
                    <a:bodyPr/>
                    <a:lstStyle/>
                    <a:p>
                      <a:pPr algn="ctr" fontAlgn="ctr"/>
                      <a:r>
                        <a:rPr lang="en-US" sz="1800" b="0" i="0" u="none" strike="noStrike" dirty="0">
                          <a:solidFill>
                            <a:srgbClr val="000000"/>
                          </a:solidFill>
                          <a:effectLst/>
                          <a:latin typeface="+mn-lt"/>
                        </a:rPr>
                        <a:t>mode</a:t>
                      </a:r>
                    </a:p>
                  </a:txBody>
                  <a:tcPr marL="9525" marR="9525" marT="9525" marB="0"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76200" cap="flat" cmpd="sng" algn="ctr">
                      <a:solidFill>
                        <a:schemeClr val="bg1">
                          <a:lumMod val="95000"/>
                        </a:schemeClr>
                      </a:solidFill>
                      <a:prstDash val="solid"/>
                      <a:round/>
                      <a:headEnd type="none" w="med" len="med"/>
                      <a:tailEnd type="none" w="med" len="med"/>
                    </a:lnT>
                    <a:lnB w="76200" cap="flat" cmpd="sng" algn="ctr">
                      <a:solidFill>
                        <a:schemeClr val="bg1">
                          <a:lumMod val="95000"/>
                        </a:schemeClr>
                      </a:solidFill>
                      <a:prstDash val="solid"/>
                      <a:round/>
                      <a:headEnd type="none" w="med" len="med"/>
                      <a:tailEnd type="none" w="med" len="med"/>
                    </a:lnB>
                    <a:solidFill>
                      <a:schemeClr val="bg1">
                        <a:lumMod val="85000"/>
                      </a:schemeClr>
                    </a:solidFill>
                  </a:tcPr>
                </a:tc>
                <a:tc>
                  <a:txBody>
                    <a:bodyPr/>
                    <a:lstStyle/>
                    <a:p>
                      <a:pPr algn="ctr"/>
                      <a:r>
                        <a:rPr lang="en-US" sz="1800" b="0" dirty="0">
                          <a:solidFill>
                            <a:schemeClr val="tx1"/>
                          </a:solidFill>
                          <a:latin typeface="+mn-lt"/>
                        </a:rPr>
                        <a:t>duration_ms</a:t>
                      </a:r>
                    </a:p>
                  </a:txBody>
                  <a:tcPr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76200" cap="flat" cmpd="sng" algn="ctr">
                      <a:solidFill>
                        <a:schemeClr val="bg1">
                          <a:lumMod val="95000"/>
                        </a:schemeClr>
                      </a:solidFill>
                      <a:prstDash val="solid"/>
                      <a:round/>
                      <a:headEnd type="none" w="med" len="med"/>
                      <a:tailEnd type="none" w="med" len="med"/>
                    </a:lnT>
                    <a:lnB w="76200" cap="flat" cmpd="sng" algn="ctr">
                      <a:solidFill>
                        <a:schemeClr val="bg1">
                          <a:lumMod val="95000"/>
                        </a:schemeClr>
                      </a:solidFill>
                      <a:prstDash val="solid"/>
                      <a:round/>
                      <a:headEnd type="none" w="med" len="med"/>
                      <a:tailEnd type="none" w="med" len="med"/>
                    </a:lnB>
                    <a:solidFill>
                      <a:schemeClr val="bg1">
                        <a:lumMod val="85000"/>
                      </a:schemeClr>
                    </a:solidFill>
                  </a:tcPr>
                </a:tc>
                <a:tc>
                  <a:txBody>
                    <a:bodyPr/>
                    <a:lstStyle/>
                    <a:p>
                      <a:pPr algn="ctr"/>
                      <a:endParaRPr lang="en-US" sz="1800" b="0" dirty="0">
                        <a:solidFill>
                          <a:schemeClr val="tx1"/>
                        </a:solidFill>
                        <a:latin typeface="+mn-lt"/>
                      </a:endParaRPr>
                    </a:p>
                  </a:txBody>
                  <a:tcPr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76200" cap="flat" cmpd="sng" algn="ctr">
                      <a:solidFill>
                        <a:schemeClr val="bg1">
                          <a:lumMod val="95000"/>
                        </a:schemeClr>
                      </a:solidFill>
                      <a:prstDash val="solid"/>
                      <a:round/>
                      <a:headEnd type="none" w="med" len="med"/>
                      <a:tailEnd type="none" w="med" len="med"/>
                    </a:lnT>
                    <a:lnB w="76200" cap="flat" cmpd="sng" algn="ctr">
                      <a:solidFill>
                        <a:schemeClr val="bg1">
                          <a:lumMod val="95000"/>
                        </a:schemeClr>
                      </a:solidFill>
                      <a:prstDash val="solid"/>
                      <a:round/>
                      <a:headEnd type="none" w="med" len="med"/>
                      <a:tailEnd type="none" w="med" len="med"/>
                    </a:lnB>
                    <a:noFill/>
                  </a:tcPr>
                </a:tc>
                <a:tc>
                  <a:txBody>
                    <a:bodyPr/>
                    <a:lstStyle/>
                    <a:p>
                      <a:pPr algn="ctr"/>
                      <a:endParaRPr lang="en-US" sz="1800" b="0" dirty="0">
                        <a:solidFill>
                          <a:schemeClr val="tx1"/>
                        </a:solidFill>
                        <a:latin typeface="+mn-lt"/>
                      </a:endParaRPr>
                    </a:p>
                  </a:txBody>
                  <a:tcPr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76200" cap="flat" cmpd="sng" algn="ctr">
                      <a:solidFill>
                        <a:schemeClr val="bg1">
                          <a:lumMod val="95000"/>
                        </a:schemeClr>
                      </a:solidFill>
                      <a:prstDash val="solid"/>
                      <a:round/>
                      <a:headEnd type="none" w="med" len="med"/>
                      <a:tailEnd type="none" w="med" len="med"/>
                    </a:lnT>
                    <a:lnB w="76200" cap="flat" cmpd="sng" algn="ctr">
                      <a:solidFill>
                        <a:schemeClr val="bg1">
                          <a:lumMod val="95000"/>
                        </a:schemeClr>
                      </a:solidFill>
                      <a:prstDash val="solid"/>
                      <a:round/>
                      <a:headEnd type="none" w="med" len="med"/>
                      <a:tailEnd type="none" w="med" len="med"/>
                    </a:lnB>
                    <a:noFill/>
                  </a:tcPr>
                </a:tc>
                <a:tc>
                  <a:txBody>
                    <a:bodyPr/>
                    <a:lstStyle/>
                    <a:p>
                      <a:pPr algn="ctr"/>
                      <a:endParaRPr lang="en-US" sz="1800" b="0" dirty="0">
                        <a:solidFill>
                          <a:schemeClr val="tx1"/>
                        </a:solidFill>
                        <a:latin typeface="+mn-lt"/>
                      </a:endParaRPr>
                    </a:p>
                  </a:txBody>
                  <a:tcPr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76200" cap="flat" cmpd="sng" algn="ctr">
                      <a:solidFill>
                        <a:schemeClr val="bg1">
                          <a:lumMod val="95000"/>
                        </a:schemeClr>
                      </a:solidFill>
                      <a:prstDash val="solid"/>
                      <a:round/>
                      <a:headEnd type="none" w="med" len="med"/>
                      <a:tailEnd type="none" w="med" len="med"/>
                    </a:lnT>
                    <a:lnB w="76200" cap="flat" cmpd="sng" algn="ctr">
                      <a:solidFill>
                        <a:schemeClr val="bg1">
                          <a:lumMod val="95000"/>
                        </a:schemeClr>
                      </a:solidFill>
                      <a:prstDash val="solid"/>
                      <a:round/>
                      <a:headEnd type="none" w="med" len="med"/>
                      <a:tailEnd type="none" w="med" len="med"/>
                    </a:lnB>
                    <a:noFill/>
                  </a:tcPr>
                </a:tc>
                <a:tc>
                  <a:txBody>
                    <a:bodyPr/>
                    <a:lstStyle/>
                    <a:p>
                      <a:pPr algn="ctr"/>
                      <a:endParaRPr lang="en-US" sz="1800" b="0" dirty="0">
                        <a:solidFill>
                          <a:schemeClr val="tx1"/>
                        </a:solidFill>
                        <a:latin typeface="+mn-lt"/>
                      </a:endParaRPr>
                    </a:p>
                  </a:txBody>
                  <a:tcPr anchor="ctr">
                    <a:lnL w="76200" cap="flat" cmpd="sng" algn="ctr">
                      <a:solidFill>
                        <a:schemeClr val="bg1">
                          <a:lumMod val="95000"/>
                        </a:schemeClr>
                      </a:solidFill>
                      <a:prstDash val="solid"/>
                      <a:round/>
                      <a:headEnd type="none" w="med" len="med"/>
                      <a:tailEnd type="none" w="med" len="med"/>
                    </a:lnL>
                    <a:lnR w="76200" cap="flat" cmpd="sng" algn="ctr">
                      <a:solidFill>
                        <a:schemeClr val="bg1">
                          <a:lumMod val="95000"/>
                        </a:schemeClr>
                      </a:solidFill>
                      <a:prstDash val="solid"/>
                      <a:round/>
                      <a:headEnd type="none" w="med" len="med"/>
                      <a:tailEnd type="none" w="med" len="med"/>
                    </a:lnR>
                    <a:lnT w="76200" cap="flat" cmpd="sng" algn="ctr">
                      <a:solidFill>
                        <a:schemeClr val="bg1">
                          <a:lumMod val="95000"/>
                        </a:schemeClr>
                      </a:solidFill>
                      <a:prstDash val="solid"/>
                      <a:round/>
                      <a:headEnd type="none" w="med" len="med"/>
                      <a:tailEnd type="none" w="med" len="med"/>
                    </a:lnT>
                    <a:lnB w="76200" cap="flat" cmpd="sng" algn="ctr">
                      <a:solidFill>
                        <a:schemeClr val="bg1">
                          <a:lumMod val="95000"/>
                        </a:schemeClr>
                      </a:solidFill>
                      <a:prstDash val="solid"/>
                      <a:round/>
                      <a:headEnd type="none" w="med" len="med"/>
                      <a:tailEnd type="none" w="med" len="med"/>
                    </a:lnB>
                    <a:noFill/>
                  </a:tcPr>
                </a:tc>
                <a:extLst>
                  <a:ext uri="{0D108BD9-81ED-4DB2-BD59-A6C34878D82A}">
                    <a16:rowId xmlns:a16="http://schemas.microsoft.com/office/drawing/2014/main" val="1190744877"/>
                  </a:ext>
                </a:extLst>
              </a:tr>
            </a:tbl>
          </a:graphicData>
        </a:graphic>
      </p:graphicFrame>
    </p:spTree>
    <p:extLst>
      <p:ext uri="{BB962C8B-B14F-4D97-AF65-F5344CB8AC3E}">
        <p14:creationId xmlns:p14="http://schemas.microsoft.com/office/powerpoint/2010/main" val="5874495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688A38-2C00-4842-995C-4A67889BE68E}"/>
              </a:ext>
            </a:extLst>
          </p:cNvPr>
          <p:cNvSpPr>
            <a:spLocks noGrp="1"/>
          </p:cNvSpPr>
          <p:nvPr>
            <p:ph type="title"/>
          </p:nvPr>
        </p:nvSpPr>
        <p:spPr/>
        <p:txBody>
          <a:bodyPr>
            <a:normAutofit fontScale="90000"/>
          </a:bodyPr>
          <a:lstStyle/>
          <a:p>
            <a:r>
              <a:rPr lang="en-US" dirty="0"/>
              <a:t>EDA</a:t>
            </a:r>
          </a:p>
        </p:txBody>
      </p:sp>
      <p:sp>
        <p:nvSpPr>
          <p:cNvPr id="9" name="TextBox 8">
            <a:extLst>
              <a:ext uri="{FF2B5EF4-FFF2-40B4-BE49-F238E27FC236}">
                <a16:creationId xmlns:a16="http://schemas.microsoft.com/office/drawing/2014/main" id="{0DABBE72-FFD3-294C-9A58-2489F4A293DF}"/>
              </a:ext>
            </a:extLst>
          </p:cNvPr>
          <p:cNvSpPr txBox="1"/>
          <p:nvPr/>
        </p:nvSpPr>
        <p:spPr>
          <a:xfrm>
            <a:off x="512371" y="1304845"/>
            <a:ext cx="11448305" cy="2985433"/>
          </a:xfrm>
          <a:prstGeom prst="rect">
            <a:avLst/>
          </a:prstGeom>
          <a:noFill/>
        </p:spPr>
        <p:txBody>
          <a:bodyPr wrap="square" rtlCol="0">
            <a:spAutoFit/>
          </a:bodyPr>
          <a:lstStyle/>
          <a:p>
            <a:pPr>
              <a:spcAft>
                <a:spcPts val="600"/>
              </a:spcAft>
            </a:pPr>
            <a:r>
              <a:rPr lang="en-US" sz="2800" dirty="0"/>
              <a:t>Looked at the distributions of the </a:t>
            </a:r>
            <a:r>
              <a:rPr lang="en-US" sz="2800" u="sng" dirty="0"/>
              <a:t>main effects</a:t>
            </a:r>
            <a:r>
              <a:rPr lang="en-US" sz="2800" dirty="0"/>
              <a:t> of predictors for the songs in each genre.</a:t>
            </a:r>
          </a:p>
          <a:p>
            <a:pPr>
              <a:spcAft>
                <a:spcPts val="600"/>
              </a:spcAft>
            </a:pPr>
            <a:r>
              <a:rPr lang="en-US" sz="2800" dirty="0"/>
              <a:t>Findings:</a:t>
            </a:r>
          </a:p>
          <a:p>
            <a:pPr marL="914400" lvl="1" indent="-457200">
              <a:spcAft>
                <a:spcPts val="600"/>
              </a:spcAft>
              <a:buFont typeface="Wingdings" pitchFamily="2" charset="2"/>
              <a:buChar char="ü"/>
            </a:pPr>
            <a:r>
              <a:rPr lang="en-US" sz="2800" dirty="0"/>
              <a:t>Some predictors seem more useful at classifying than others:</a:t>
            </a:r>
          </a:p>
          <a:p>
            <a:pPr marL="914400" lvl="1" indent="-457200">
              <a:spcAft>
                <a:spcPts val="600"/>
              </a:spcAft>
              <a:buFont typeface="Arial" panose="020B0604020202020204" pitchFamily="34" charset="0"/>
              <a:buChar char="•"/>
            </a:pPr>
            <a:endParaRPr lang="en-US" sz="2800" dirty="0"/>
          </a:p>
          <a:p>
            <a:pPr>
              <a:spcAft>
                <a:spcPts val="600"/>
              </a:spcAft>
            </a:pPr>
            <a:r>
              <a:rPr lang="en-US" sz="2800" dirty="0"/>
              <a:t> </a:t>
            </a:r>
          </a:p>
        </p:txBody>
      </p:sp>
      <p:graphicFrame>
        <p:nvGraphicFramePr>
          <p:cNvPr id="10" name="Table 10">
            <a:extLst>
              <a:ext uri="{FF2B5EF4-FFF2-40B4-BE49-F238E27FC236}">
                <a16:creationId xmlns:a16="http://schemas.microsoft.com/office/drawing/2014/main" id="{4ACF18FE-3DF7-E541-9951-477FD24CF804}"/>
              </a:ext>
            </a:extLst>
          </p:cNvPr>
          <p:cNvGraphicFramePr>
            <a:graphicFrameLocks noGrp="1"/>
          </p:cNvGraphicFramePr>
          <p:nvPr>
            <p:extLst>
              <p:ext uri="{D42A27DB-BD31-4B8C-83A1-F6EECF244321}">
                <p14:modId xmlns:p14="http://schemas.microsoft.com/office/powerpoint/2010/main" val="2291155291"/>
              </p:ext>
            </p:extLst>
          </p:nvPr>
        </p:nvGraphicFramePr>
        <p:xfrm>
          <a:off x="512371" y="3466681"/>
          <a:ext cx="11255604" cy="2813285"/>
        </p:xfrm>
        <a:graphic>
          <a:graphicData uri="http://schemas.openxmlformats.org/drawingml/2006/table">
            <a:tbl>
              <a:tblPr firstRow="1" bandRow="1">
                <a:tableStyleId>{073A0DAA-6AF3-43AB-8588-CEC1D06C72B9}</a:tableStyleId>
              </a:tblPr>
              <a:tblGrid>
                <a:gridCol w="5627802">
                  <a:extLst>
                    <a:ext uri="{9D8B030D-6E8A-4147-A177-3AD203B41FA5}">
                      <a16:colId xmlns:a16="http://schemas.microsoft.com/office/drawing/2014/main" val="3404605945"/>
                    </a:ext>
                  </a:extLst>
                </a:gridCol>
                <a:gridCol w="5627802">
                  <a:extLst>
                    <a:ext uri="{9D8B030D-6E8A-4147-A177-3AD203B41FA5}">
                      <a16:colId xmlns:a16="http://schemas.microsoft.com/office/drawing/2014/main" val="2048734361"/>
                    </a:ext>
                  </a:extLst>
                </a:gridCol>
              </a:tblGrid>
              <a:tr h="390125">
                <a:tc>
                  <a:txBody>
                    <a:bodyPr/>
                    <a:lstStyle/>
                    <a:p>
                      <a:pPr algn="ctr"/>
                      <a:r>
                        <a:rPr lang="en-US" dirty="0"/>
                        <a:t>Seemed very useful</a:t>
                      </a:r>
                    </a:p>
                  </a:txBody>
                  <a:tcPr>
                    <a:solidFill>
                      <a:schemeClr val="accent1">
                        <a:lumMod val="75000"/>
                      </a:schemeClr>
                    </a:solidFill>
                  </a:tcPr>
                </a:tc>
                <a:tc>
                  <a:txBody>
                    <a:bodyPr/>
                    <a:lstStyle/>
                    <a:p>
                      <a:pPr algn="ctr"/>
                      <a:r>
                        <a:rPr lang="en-US" dirty="0"/>
                        <a:t>Not very good at distinguishing songs</a:t>
                      </a:r>
                    </a:p>
                  </a:txBody>
                  <a:tcPr>
                    <a:solidFill>
                      <a:schemeClr val="accent3"/>
                    </a:solidFill>
                  </a:tcPr>
                </a:tc>
                <a:extLst>
                  <a:ext uri="{0D108BD9-81ED-4DB2-BD59-A6C34878D82A}">
                    <a16:rowId xmlns:a16="http://schemas.microsoft.com/office/drawing/2014/main" val="2938344837"/>
                  </a:ext>
                </a:extLst>
              </a:tr>
              <a:tr h="2145685">
                <a:tc>
                  <a:txBody>
                    <a:bodyPr/>
                    <a:lstStyle/>
                    <a:p>
                      <a:pPr marL="285750" indent="-285750">
                        <a:spcAft>
                          <a:spcPts val="600"/>
                        </a:spcAft>
                        <a:buFont typeface="Arial" panose="020B0604020202020204" pitchFamily="34" charset="0"/>
                        <a:buChar char="•"/>
                      </a:pPr>
                      <a:r>
                        <a:rPr lang="en-US" sz="1600" b="1" dirty="0"/>
                        <a:t>Energy</a:t>
                      </a:r>
                      <a:r>
                        <a:rPr lang="en-US" sz="1600" dirty="0"/>
                        <a:t> – perceptual measure of </a:t>
                      </a:r>
                      <a:r>
                        <a:rPr lang="en-US" sz="1600" b="0" i="0" kern="1200" dirty="0">
                          <a:solidFill>
                            <a:schemeClr val="dk1"/>
                          </a:solidFill>
                          <a:effectLst/>
                          <a:latin typeface="+mn-lt"/>
                          <a:ea typeface="+mn-ea"/>
                          <a:cs typeface="+mn-cs"/>
                        </a:rPr>
                        <a:t>of intensity and activity</a:t>
                      </a:r>
                    </a:p>
                    <a:p>
                      <a:pPr marL="285750" indent="-285750">
                        <a:spcAft>
                          <a:spcPts val="600"/>
                        </a:spcAft>
                        <a:buFont typeface="Arial" panose="020B0604020202020204" pitchFamily="34" charset="0"/>
                        <a:buChar char="•"/>
                      </a:pPr>
                      <a:r>
                        <a:rPr lang="en-US" sz="1600" b="1" i="0" kern="1200" dirty="0">
                          <a:solidFill>
                            <a:schemeClr val="dk1"/>
                          </a:solidFill>
                          <a:effectLst/>
                          <a:latin typeface="+mn-lt"/>
                          <a:ea typeface="+mn-ea"/>
                          <a:cs typeface="+mn-cs"/>
                        </a:rPr>
                        <a:t>Speechiness</a:t>
                      </a:r>
                      <a:r>
                        <a:rPr lang="en-US" sz="1600" b="0" i="0" kern="1200" dirty="0">
                          <a:solidFill>
                            <a:schemeClr val="dk1"/>
                          </a:solidFill>
                          <a:effectLst/>
                          <a:latin typeface="+mn-lt"/>
                          <a:ea typeface="+mn-ea"/>
                          <a:cs typeface="+mn-cs"/>
                        </a:rPr>
                        <a:t> </a:t>
                      </a:r>
                      <a:r>
                        <a:rPr lang="en-US" sz="1600" dirty="0"/>
                        <a:t>– </a:t>
                      </a:r>
                      <a:r>
                        <a:rPr lang="en-US" sz="1600" b="0" i="0" kern="1200" dirty="0">
                          <a:solidFill>
                            <a:schemeClr val="dk1"/>
                          </a:solidFill>
                          <a:effectLst/>
                          <a:latin typeface="+mn-lt"/>
                          <a:ea typeface="+mn-ea"/>
                          <a:cs typeface="+mn-cs"/>
                        </a:rPr>
                        <a:t>The presence of spoken words in a track. </a:t>
                      </a:r>
                    </a:p>
                    <a:p>
                      <a:pPr marL="285750" indent="-285750">
                        <a:spcAft>
                          <a:spcPts val="600"/>
                        </a:spcAft>
                        <a:buFont typeface="Arial" panose="020B0604020202020204" pitchFamily="34" charset="0"/>
                        <a:buChar char="•"/>
                      </a:pPr>
                      <a:r>
                        <a:rPr lang="en-US" sz="1600" b="1" i="0" kern="1200" dirty="0">
                          <a:solidFill>
                            <a:schemeClr val="dk1"/>
                          </a:solidFill>
                          <a:effectLst/>
                          <a:latin typeface="+mn-lt"/>
                          <a:ea typeface="+mn-ea"/>
                          <a:cs typeface="+mn-cs"/>
                        </a:rPr>
                        <a:t>Acousticness</a:t>
                      </a:r>
                      <a:r>
                        <a:rPr lang="en-US" sz="1600" b="0" i="0" kern="1200" dirty="0">
                          <a:solidFill>
                            <a:schemeClr val="dk1"/>
                          </a:solidFill>
                          <a:effectLst/>
                          <a:latin typeface="+mn-lt"/>
                          <a:ea typeface="+mn-ea"/>
                          <a:cs typeface="+mn-cs"/>
                        </a:rPr>
                        <a:t> – A confidence measure from 0.0 to 1.0 of whether the track is acoustic (no electric instruments)</a:t>
                      </a:r>
                    </a:p>
                    <a:p>
                      <a:pPr marL="285750" indent="-285750">
                        <a:spcAft>
                          <a:spcPts val="600"/>
                        </a:spcAft>
                        <a:buFont typeface="Arial" panose="020B0604020202020204" pitchFamily="34" charset="0"/>
                        <a:buChar char="•"/>
                      </a:pPr>
                      <a:r>
                        <a:rPr lang="en-US" sz="1600" b="1" i="0" kern="1200" dirty="0">
                          <a:solidFill>
                            <a:schemeClr val="dk1"/>
                          </a:solidFill>
                          <a:effectLst/>
                          <a:latin typeface="+mn-lt"/>
                          <a:ea typeface="+mn-ea"/>
                          <a:cs typeface="+mn-cs"/>
                        </a:rPr>
                        <a:t>Valence</a:t>
                      </a:r>
                      <a:r>
                        <a:rPr lang="en-US" sz="1600" b="0" i="0" kern="1200" dirty="0">
                          <a:solidFill>
                            <a:schemeClr val="dk1"/>
                          </a:solidFill>
                          <a:effectLst/>
                          <a:latin typeface="+mn-lt"/>
                          <a:ea typeface="+mn-ea"/>
                          <a:cs typeface="+mn-cs"/>
                        </a:rPr>
                        <a:t> - A measure from 0.0 to 1.0 describing the musical positiveness (happy, cheerful, euphoric) conveyed by a track.</a:t>
                      </a:r>
                    </a:p>
                  </a:txBody>
                  <a:tcPr/>
                </a:tc>
                <a:tc>
                  <a:txBody>
                    <a:bodyPr/>
                    <a:lstStyle/>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en-US" sz="1600" b="1" dirty="0"/>
                        <a:t>Loudness</a:t>
                      </a:r>
                      <a:r>
                        <a:rPr lang="en-US" sz="1600" dirty="0"/>
                        <a:t> – </a:t>
                      </a:r>
                      <a:r>
                        <a:rPr lang="en-US" sz="1600" b="0" i="0" kern="1200" dirty="0">
                          <a:solidFill>
                            <a:schemeClr val="dk1"/>
                          </a:solidFill>
                          <a:effectLst/>
                          <a:latin typeface="+mn-lt"/>
                          <a:ea typeface="+mn-ea"/>
                          <a:cs typeface="+mn-cs"/>
                        </a:rPr>
                        <a:t>The overall loudness of a track in decibels (dB)</a:t>
                      </a: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en-US" sz="1600" b="1" i="0" kern="1200" dirty="0">
                          <a:solidFill>
                            <a:schemeClr val="dk1"/>
                          </a:solidFill>
                          <a:effectLst/>
                          <a:latin typeface="+mn-lt"/>
                          <a:ea typeface="+mn-ea"/>
                          <a:cs typeface="+mn-cs"/>
                        </a:rPr>
                        <a:t>Instrumentalness </a:t>
                      </a:r>
                      <a:r>
                        <a:rPr lang="en-US" sz="1600" b="0" i="0" kern="1200" dirty="0">
                          <a:solidFill>
                            <a:schemeClr val="dk1"/>
                          </a:solidFill>
                          <a:effectLst/>
                          <a:latin typeface="+mn-lt"/>
                          <a:ea typeface="+mn-ea"/>
                          <a:cs typeface="+mn-cs"/>
                        </a:rPr>
                        <a:t>– Predicts whether a track contains no vocals.</a:t>
                      </a: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en-US" sz="1600" b="1" i="0" kern="1200" dirty="0">
                          <a:solidFill>
                            <a:schemeClr val="dk1"/>
                          </a:solidFill>
                          <a:effectLst/>
                          <a:latin typeface="+mn-lt"/>
                          <a:ea typeface="+mn-ea"/>
                          <a:cs typeface="+mn-cs"/>
                        </a:rPr>
                        <a:t>Liveness </a:t>
                      </a:r>
                      <a:r>
                        <a:rPr lang="en-US" sz="1600" b="0" i="0" kern="1200" dirty="0">
                          <a:solidFill>
                            <a:schemeClr val="dk1"/>
                          </a:solidFill>
                          <a:effectLst/>
                          <a:latin typeface="+mn-lt"/>
                          <a:ea typeface="+mn-ea"/>
                          <a:cs typeface="+mn-cs"/>
                        </a:rPr>
                        <a:t>– Detects the presence of an audience in the recording</a:t>
                      </a: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en-US" sz="1600" b="1" i="0" kern="1200" dirty="0">
                          <a:solidFill>
                            <a:schemeClr val="dk1"/>
                          </a:solidFill>
                          <a:effectLst/>
                          <a:latin typeface="+mn-lt"/>
                          <a:ea typeface="+mn-ea"/>
                          <a:cs typeface="+mn-cs"/>
                        </a:rPr>
                        <a:t>Duration</a:t>
                      </a:r>
                      <a:r>
                        <a:rPr lang="en-US" sz="1600" b="0" i="0" kern="1200" dirty="0">
                          <a:solidFill>
                            <a:schemeClr val="dk1"/>
                          </a:solidFill>
                          <a:effectLst/>
                          <a:latin typeface="+mn-lt"/>
                          <a:ea typeface="+mn-ea"/>
                          <a:cs typeface="+mn-cs"/>
                        </a:rPr>
                        <a:t> – Track duration in milliseconds</a:t>
                      </a: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en-US" sz="1600" b="1" i="0" kern="1200" dirty="0">
                          <a:solidFill>
                            <a:schemeClr val="dk1"/>
                          </a:solidFill>
                          <a:effectLst/>
                          <a:latin typeface="+mn-lt"/>
                          <a:ea typeface="+mn-ea"/>
                          <a:cs typeface="+mn-cs"/>
                        </a:rPr>
                        <a:t>Tempo</a:t>
                      </a:r>
                      <a:r>
                        <a:rPr lang="en-US" sz="1600" b="0" i="0" kern="1200" dirty="0">
                          <a:solidFill>
                            <a:schemeClr val="dk1"/>
                          </a:solidFill>
                          <a:effectLst/>
                          <a:latin typeface="+mn-lt"/>
                          <a:ea typeface="+mn-ea"/>
                          <a:cs typeface="+mn-cs"/>
                        </a:rPr>
                        <a:t> – Beats per minute (Bpm)</a:t>
                      </a: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en-US" sz="1600" b="1" i="0" kern="1200" dirty="0">
                          <a:solidFill>
                            <a:schemeClr val="dk1"/>
                          </a:solidFill>
                          <a:effectLst/>
                          <a:latin typeface="+mn-lt"/>
                          <a:ea typeface="+mn-ea"/>
                          <a:cs typeface="+mn-cs"/>
                        </a:rPr>
                        <a:t>Popularity</a:t>
                      </a:r>
                      <a:r>
                        <a:rPr lang="en-US" sz="1600" b="0" i="0" kern="1200" dirty="0">
                          <a:solidFill>
                            <a:schemeClr val="dk1"/>
                          </a:solidFill>
                          <a:effectLst/>
                          <a:latin typeface="+mn-lt"/>
                          <a:ea typeface="+mn-ea"/>
                          <a:cs typeface="+mn-cs"/>
                        </a:rPr>
                        <a:t> – Spotify’s secret popularity score from 0 to 100</a:t>
                      </a:r>
                      <a:endParaRPr lang="en-US" sz="1600" dirty="0"/>
                    </a:p>
                  </a:txBody>
                  <a:tcPr/>
                </a:tc>
                <a:extLst>
                  <a:ext uri="{0D108BD9-81ED-4DB2-BD59-A6C34878D82A}">
                    <a16:rowId xmlns:a16="http://schemas.microsoft.com/office/drawing/2014/main" val="1841252314"/>
                  </a:ext>
                </a:extLst>
              </a:tr>
            </a:tbl>
          </a:graphicData>
        </a:graphic>
      </p:graphicFrame>
    </p:spTree>
    <p:extLst>
      <p:ext uri="{BB962C8B-B14F-4D97-AF65-F5344CB8AC3E}">
        <p14:creationId xmlns:p14="http://schemas.microsoft.com/office/powerpoint/2010/main" val="21030607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AED26F-70B0-AF46-836F-B4AD95E4905A}"/>
              </a:ext>
            </a:extLst>
          </p:cNvPr>
          <p:cNvSpPr>
            <a:spLocks noGrp="1"/>
          </p:cNvSpPr>
          <p:nvPr>
            <p:ph type="title"/>
          </p:nvPr>
        </p:nvSpPr>
        <p:spPr/>
        <p:txBody>
          <a:bodyPr>
            <a:normAutofit fontScale="90000"/>
          </a:bodyPr>
          <a:lstStyle/>
          <a:p>
            <a:r>
              <a:rPr lang="en-US" dirty="0"/>
              <a:t>USEFUL VS. NOT SO USEFUL VARAIBLES</a:t>
            </a:r>
          </a:p>
        </p:txBody>
      </p:sp>
      <p:sp>
        <p:nvSpPr>
          <p:cNvPr id="4" name="Text Placeholder 3">
            <a:extLst>
              <a:ext uri="{FF2B5EF4-FFF2-40B4-BE49-F238E27FC236}">
                <a16:creationId xmlns:a16="http://schemas.microsoft.com/office/drawing/2014/main" id="{97314E8D-8AB5-4849-A3EB-379B5537264E}"/>
              </a:ext>
            </a:extLst>
          </p:cNvPr>
          <p:cNvSpPr>
            <a:spLocks noGrp="1"/>
          </p:cNvSpPr>
          <p:nvPr>
            <p:ph type="body" sz="quarter" idx="13"/>
          </p:nvPr>
        </p:nvSpPr>
        <p:spPr/>
        <p:txBody>
          <a:bodyPr>
            <a:normAutofit fontScale="92500" lnSpcReduction="20000"/>
          </a:bodyPr>
          <a:lstStyle/>
          <a:p>
            <a:r>
              <a:rPr lang="en-US" dirty="0"/>
              <a:t>(ONLY LOOKING AT MAIN EFFECTS)</a:t>
            </a:r>
          </a:p>
        </p:txBody>
      </p:sp>
      <p:pic>
        <p:nvPicPr>
          <p:cNvPr id="6" name="Picture 5">
            <a:extLst>
              <a:ext uri="{FF2B5EF4-FFF2-40B4-BE49-F238E27FC236}">
                <a16:creationId xmlns:a16="http://schemas.microsoft.com/office/drawing/2014/main" id="{CE76362F-BFCB-2948-ABD3-764CB00D790A}"/>
              </a:ext>
            </a:extLst>
          </p:cNvPr>
          <p:cNvPicPr>
            <a:picLocks noChangeAspect="1"/>
          </p:cNvPicPr>
          <p:nvPr/>
        </p:nvPicPr>
        <p:blipFill>
          <a:blip r:embed="rId2"/>
          <a:stretch>
            <a:fillRect/>
          </a:stretch>
        </p:blipFill>
        <p:spPr>
          <a:xfrm>
            <a:off x="6585337" y="2540000"/>
            <a:ext cx="4897731" cy="3022600"/>
          </a:xfrm>
          <a:prstGeom prst="rect">
            <a:avLst/>
          </a:prstGeom>
        </p:spPr>
      </p:pic>
      <p:pic>
        <p:nvPicPr>
          <p:cNvPr id="8" name="Picture 7">
            <a:extLst>
              <a:ext uri="{FF2B5EF4-FFF2-40B4-BE49-F238E27FC236}">
                <a16:creationId xmlns:a16="http://schemas.microsoft.com/office/drawing/2014/main" id="{C0A5B911-6023-D442-A31D-1F21DAB5C104}"/>
              </a:ext>
            </a:extLst>
          </p:cNvPr>
          <p:cNvPicPr>
            <a:picLocks noChangeAspect="1"/>
          </p:cNvPicPr>
          <p:nvPr/>
        </p:nvPicPr>
        <p:blipFill>
          <a:blip r:embed="rId3"/>
          <a:stretch>
            <a:fillRect/>
          </a:stretch>
        </p:blipFill>
        <p:spPr>
          <a:xfrm>
            <a:off x="768350" y="2540000"/>
            <a:ext cx="4897731" cy="3022600"/>
          </a:xfrm>
          <a:prstGeom prst="rect">
            <a:avLst/>
          </a:prstGeom>
        </p:spPr>
      </p:pic>
      <p:sp>
        <p:nvSpPr>
          <p:cNvPr id="9" name="Rectangle 8">
            <a:extLst>
              <a:ext uri="{FF2B5EF4-FFF2-40B4-BE49-F238E27FC236}">
                <a16:creationId xmlns:a16="http://schemas.microsoft.com/office/drawing/2014/main" id="{ACF3A83A-A261-FD4D-99AD-DF965E94F145}"/>
              </a:ext>
            </a:extLst>
          </p:cNvPr>
          <p:cNvSpPr/>
          <p:nvPr/>
        </p:nvSpPr>
        <p:spPr>
          <a:xfrm>
            <a:off x="1422400" y="1820334"/>
            <a:ext cx="3564467" cy="61806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a:t>Probably a </a:t>
            </a:r>
            <a:r>
              <a:rPr lang="en-US" sz="1400" b="1" dirty="0"/>
              <a:t>useful </a:t>
            </a:r>
            <a:r>
              <a:rPr lang="en-US" sz="1400" dirty="0"/>
              <a:t>classifier:</a:t>
            </a:r>
          </a:p>
          <a:p>
            <a:pPr algn="ctr"/>
            <a:r>
              <a:rPr lang="en-US" dirty="0"/>
              <a:t>Energy</a:t>
            </a:r>
          </a:p>
        </p:txBody>
      </p:sp>
      <p:sp>
        <p:nvSpPr>
          <p:cNvPr id="10" name="Rectangle 9">
            <a:extLst>
              <a:ext uri="{FF2B5EF4-FFF2-40B4-BE49-F238E27FC236}">
                <a16:creationId xmlns:a16="http://schemas.microsoft.com/office/drawing/2014/main" id="{76209A5C-CE4D-2243-92DA-1CE0575E5606}"/>
              </a:ext>
            </a:extLst>
          </p:cNvPr>
          <p:cNvSpPr/>
          <p:nvPr/>
        </p:nvSpPr>
        <p:spPr>
          <a:xfrm>
            <a:off x="7251968" y="1820334"/>
            <a:ext cx="3564467" cy="61806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a:t>Probably </a:t>
            </a:r>
            <a:r>
              <a:rPr lang="en-US" sz="1400" b="1" dirty="0"/>
              <a:t>not the best</a:t>
            </a:r>
            <a:r>
              <a:rPr lang="en-US" sz="1400" dirty="0"/>
              <a:t> classifier:</a:t>
            </a:r>
          </a:p>
          <a:p>
            <a:pPr algn="ctr"/>
            <a:r>
              <a:rPr lang="en-US" dirty="0"/>
              <a:t>Loudness</a:t>
            </a:r>
          </a:p>
        </p:txBody>
      </p:sp>
    </p:spTree>
    <p:extLst>
      <p:ext uri="{BB962C8B-B14F-4D97-AF65-F5344CB8AC3E}">
        <p14:creationId xmlns:p14="http://schemas.microsoft.com/office/powerpoint/2010/main" val="21185490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2FF93C-704C-E742-A79C-9910B143750B}"/>
              </a:ext>
            </a:extLst>
          </p:cNvPr>
          <p:cNvSpPr>
            <a:spLocks noGrp="1"/>
          </p:cNvSpPr>
          <p:nvPr>
            <p:ph type="title"/>
          </p:nvPr>
        </p:nvSpPr>
        <p:spPr/>
        <p:txBody>
          <a:bodyPr>
            <a:normAutofit fontScale="90000"/>
          </a:bodyPr>
          <a:lstStyle/>
          <a:p>
            <a:r>
              <a:rPr lang="en-US" dirty="0"/>
              <a:t>approach</a:t>
            </a:r>
          </a:p>
        </p:txBody>
      </p:sp>
      <p:sp>
        <p:nvSpPr>
          <p:cNvPr id="5" name="TextBox 4">
            <a:extLst>
              <a:ext uri="{FF2B5EF4-FFF2-40B4-BE49-F238E27FC236}">
                <a16:creationId xmlns:a16="http://schemas.microsoft.com/office/drawing/2014/main" id="{09B94B72-8D5A-A143-8DBB-44FD6AFFB230}"/>
              </a:ext>
            </a:extLst>
          </p:cNvPr>
          <p:cNvSpPr txBox="1"/>
          <p:nvPr/>
        </p:nvSpPr>
        <p:spPr>
          <a:xfrm>
            <a:off x="512371" y="1304845"/>
            <a:ext cx="11448305" cy="3046988"/>
          </a:xfrm>
          <a:prstGeom prst="rect">
            <a:avLst/>
          </a:prstGeom>
          <a:noFill/>
        </p:spPr>
        <p:txBody>
          <a:bodyPr wrap="square" rtlCol="0">
            <a:spAutoFit/>
          </a:bodyPr>
          <a:lstStyle/>
          <a:p>
            <a:pPr marL="457200" indent="-457200">
              <a:spcAft>
                <a:spcPts val="1800"/>
              </a:spcAft>
              <a:buFont typeface="Arial" panose="020B0604020202020204" pitchFamily="34" charset="0"/>
              <a:buChar char="•"/>
            </a:pPr>
            <a:r>
              <a:rPr lang="en-US" sz="2800" dirty="0"/>
              <a:t>Used </a:t>
            </a:r>
            <a:r>
              <a:rPr lang="en-US" sz="2800" b="1" dirty="0"/>
              <a:t>2 parametric model</a:t>
            </a:r>
            <a:r>
              <a:rPr lang="en-US" sz="2800" dirty="0"/>
              <a:t>s – Multinomial regressions</a:t>
            </a:r>
          </a:p>
          <a:p>
            <a:pPr marL="1371600" lvl="2" indent="-457200">
              <a:spcAft>
                <a:spcPts val="1800"/>
              </a:spcAft>
              <a:buFont typeface="Arial" panose="020B0604020202020204" pitchFamily="34" charset="0"/>
              <a:buChar char="•"/>
            </a:pPr>
            <a:r>
              <a:rPr lang="en-US" sz="2400" dirty="0"/>
              <a:t>One with only main effects, one with interactions</a:t>
            </a:r>
          </a:p>
          <a:p>
            <a:pPr marL="457200" indent="-457200">
              <a:spcAft>
                <a:spcPts val="1800"/>
              </a:spcAft>
              <a:buFont typeface="Arial" panose="020B0604020202020204" pitchFamily="34" charset="0"/>
              <a:buChar char="•"/>
            </a:pPr>
            <a:r>
              <a:rPr lang="en-US" sz="2800" dirty="0"/>
              <a:t>Used </a:t>
            </a:r>
            <a:r>
              <a:rPr lang="en-US" sz="2800" b="1" dirty="0"/>
              <a:t>3 non-parametric ML models </a:t>
            </a:r>
            <a:r>
              <a:rPr lang="en-US" sz="2800" dirty="0"/>
              <a:t>– Classification trees</a:t>
            </a:r>
          </a:p>
          <a:p>
            <a:pPr marL="1371600" lvl="2" indent="-457200">
              <a:spcAft>
                <a:spcPts val="1800"/>
              </a:spcAft>
              <a:buFont typeface="Arial" panose="020B0604020202020204" pitchFamily="34" charset="0"/>
              <a:buChar char="•"/>
            </a:pPr>
            <a:r>
              <a:rPr lang="en-US" sz="2400" dirty="0"/>
              <a:t>CART, Bagging, Random Forest</a:t>
            </a:r>
          </a:p>
          <a:p>
            <a:pPr>
              <a:spcAft>
                <a:spcPts val="1800"/>
              </a:spcAft>
            </a:pPr>
            <a:r>
              <a:rPr lang="en-US" sz="2800" dirty="0"/>
              <a:t> Summary of models</a:t>
            </a:r>
          </a:p>
        </p:txBody>
      </p:sp>
      <p:graphicFrame>
        <p:nvGraphicFramePr>
          <p:cNvPr id="6" name="Table 6">
            <a:extLst>
              <a:ext uri="{FF2B5EF4-FFF2-40B4-BE49-F238E27FC236}">
                <a16:creationId xmlns:a16="http://schemas.microsoft.com/office/drawing/2014/main" id="{FFC3B98D-A46B-7C41-A9B8-A75E56CAF82A}"/>
              </a:ext>
            </a:extLst>
          </p:cNvPr>
          <p:cNvGraphicFramePr>
            <a:graphicFrameLocks noGrp="1"/>
          </p:cNvGraphicFramePr>
          <p:nvPr>
            <p:extLst>
              <p:ext uri="{D42A27DB-BD31-4B8C-83A1-F6EECF244321}">
                <p14:modId xmlns:p14="http://schemas.microsoft.com/office/powerpoint/2010/main" val="3854309645"/>
              </p:ext>
            </p:extLst>
          </p:nvPr>
        </p:nvGraphicFramePr>
        <p:xfrm>
          <a:off x="512371" y="4424792"/>
          <a:ext cx="11114544" cy="1870244"/>
        </p:xfrm>
        <a:graphic>
          <a:graphicData uri="http://schemas.openxmlformats.org/drawingml/2006/table">
            <a:tbl>
              <a:tblPr firstRow="1" bandRow="1">
                <a:tableStyleId>{5C22544A-7EE6-4342-B048-85BDC9FD1C3A}</a:tableStyleId>
              </a:tblPr>
              <a:tblGrid>
                <a:gridCol w="208280">
                  <a:extLst>
                    <a:ext uri="{9D8B030D-6E8A-4147-A177-3AD203B41FA5}">
                      <a16:colId xmlns:a16="http://schemas.microsoft.com/office/drawing/2014/main" val="480817339"/>
                    </a:ext>
                  </a:extLst>
                </a:gridCol>
                <a:gridCol w="2419208">
                  <a:extLst>
                    <a:ext uri="{9D8B030D-6E8A-4147-A177-3AD203B41FA5}">
                      <a16:colId xmlns:a16="http://schemas.microsoft.com/office/drawing/2014/main" val="4109531288"/>
                    </a:ext>
                  </a:extLst>
                </a:gridCol>
                <a:gridCol w="2121764">
                  <a:extLst>
                    <a:ext uri="{9D8B030D-6E8A-4147-A177-3AD203B41FA5}">
                      <a16:colId xmlns:a16="http://schemas.microsoft.com/office/drawing/2014/main" val="3947710140"/>
                    </a:ext>
                  </a:extLst>
                </a:gridCol>
                <a:gridCol w="2121764">
                  <a:extLst>
                    <a:ext uri="{9D8B030D-6E8A-4147-A177-3AD203B41FA5}">
                      <a16:colId xmlns:a16="http://schemas.microsoft.com/office/drawing/2014/main" val="1747466626"/>
                    </a:ext>
                  </a:extLst>
                </a:gridCol>
                <a:gridCol w="2121764">
                  <a:extLst>
                    <a:ext uri="{9D8B030D-6E8A-4147-A177-3AD203B41FA5}">
                      <a16:colId xmlns:a16="http://schemas.microsoft.com/office/drawing/2014/main" val="3953631011"/>
                    </a:ext>
                  </a:extLst>
                </a:gridCol>
                <a:gridCol w="2121764">
                  <a:extLst>
                    <a:ext uri="{9D8B030D-6E8A-4147-A177-3AD203B41FA5}">
                      <a16:colId xmlns:a16="http://schemas.microsoft.com/office/drawing/2014/main" val="2172478433"/>
                    </a:ext>
                  </a:extLst>
                </a:gridCol>
              </a:tblGrid>
              <a:tr h="0">
                <a:tc rowSpan="3">
                  <a:txBody>
                    <a:bodyPr/>
                    <a:lstStyle/>
                    <a:p>
                      <a:r>
                        <a:rPr lang="en-US" sz="1200" b="0" dirty="0">
                          <a:solidFill>
                            <a:schemeClr val="tx1"/>
                          </a:solidFill>
                        </a:rPr>
                        <a:t>Accuracy</a:t>
                      </a:r>
                    </a:p>
                  </a:txBody>
                  <a:tcPr vert="vert270" anchor="ctr">
                    <a:lnL w="12700" cmpd="sng">
                      <a:noFill/>
                    </a:lnL>
                    <a:lnR w="38100" cap="flat" cmpd="sng" algn="ctr">
                      <a:solidFill>
                        <a:schemeClr val="bg1">
                          <a:lumMod val="95000"/>
                        </a:schemeClr>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1">
                        <a:lumMod val="95000"/>
                      </a:schemeClr>
                    </a:solidFill>
                  </a:tcPr>
                </a:tc>
                <a:tc gridSpan="2">
                  <a:txBody>
                    <a:bodyPr/>
                    <a:lstStyle/>
                    <a:p>
                      <a:pPr algn="ctr"/>
                      <a:r>
                        <a:rPr lang="en-US" dirty="0"/>
                        <a:t>Parametric</a:t>
                      </a:r>
                    </a:p>
                  </a:txBody>
                  <a:tcPr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tcPr>
                </a:tc>
                <a:tc hMerge="1">
                  <a:txBody>
                    <a:bodyPr/>
                    <a:lstStyle/>
                    <a:p>
                      <a:endParaRPr lang="en-US" dirty="0"/>
                    </a:p>
                  </a:txBody>
                  <a:tcPr/>
                </a:tc>
                <a:tc gridSpan="3">
                  <a:txBody>
                    <a:bodyPr/>
                    <a:lstStyle/>
                    <a:p>
                      <a:pPr algn="ctr"/>
                      <a:r>
                        <a:rPr lang="en-US" dirty="0"/>
                        <a:t>Non-Parametric</a:t>
                      </a:r>
                    </a:p>
                  </a:txBody>
                  <a:tcPr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4031696730"/>
                  </a:ext>
                </a:extLst>
              </a:tr>
              <a:tr h="752242">
                <a:tc vMerge="1">
                  <a:txBody>
                    <a:bodyPr/>
                    <a:lstStyle/>
                    <a:p>
                      <a:pPr algn="ctr"/>
                      <a:endParaRPr lang="en-US" sz="1400" b="1" dirty="0"/>
                    </a:p>
                  </a:txBody>
                  <a:tcPr anchor="ctr"/>
                </a:tc>
                <a:tc>
                  <a:txBody>
                    <a:bodyPr/>
                    <a:lstStyle/>
                    <a:p>
                      <a:pPr algn="ctr"/>
                      <a:r>
                        <a:rPr lang="en-US" sz="1400" b="1" dirty="0"/>
                        <a:t>Multinomial regression with main effects only</a:t>
                      </a:r>
                    </a:p>
                  </a:txBody>
                  <a:tcPr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tcPr>
                </a:tc>
                <a:tc>
                  <a:txBody>
                    <a:bodyPr/>
                    <a:lstStyle/>
                    <a:p>
                      <a:pPr algn="ctr"/>
                      <a:r>
                        <a:rPr lang="en-US" sz="1400" b="1" dirty="0"/>
                        <a:t>Multinomial regression with interactions</a:t>
                      </a:r>
                    </a:p>
                  </a:txBody>
                  <a:tcPr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tcPr>
                </a:tc>
                <a:tc>
                  <a:txBody>
                    <a:bodyPr/>
                    <a:lstStyle/>
                    <a:p>
                      <a:pPr algn="ctr"/>
                      <a:r>
                        <a:rPr lang="en-US" sz="1400" b="1" dirty="0"/>
                        <a:t>CART</a:t>
                      </a:r>
                    </a:p>
                    <a:p>
                      <a:pPr algn="ctr"/>
                      <a:r>
                        <a:rPr lang="en-US" sz="1400" b="0" i="1" u="none" dirty="0"/>
                        <a:t>(single tree)</a:t>
                      </a:r>
                    </a:p>
                  </a:txBody>
                  <a:tcPr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tcPr>
                </a:tc>
                <a:tc>
                  <a:txBody>
                    <a:bodyPr/>
                    <a:lstStyle/>
                    <a:p>
                      <a:pPr algn="ctr"/>
                      <a:r>
                        <a:rPr lang="en-US" sz="1400" b="1" dirty="0"/>
                        <a:t>Bagging </a:t>
                      </a:r>
                    </a:p>
                  </a:txBody>
                  <a:tcPr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tcPr>
                </a:tc>
                <a:tc>
                  <a:txBody>
                    <a:bodyPr/>
                    <a:lstStyle/>
                    <a:p>
                      <a:pPr algn="ctr"/>
                      <a:r>
                        <a:rPr lang="en-US" sz="1400" b="1" dirty="0"/>
                        <a:t>Random Forest</a:t>
                      </a:r>
                    </a:p>
                  </a:txBody>
                  <a:tcPr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tcPr>
                </a:tc>
                <a:extLst>
                  <a:ext uri="{0D108BD9-81ED-4DB2-BD59-A6C34878D82A}">
                    <a16:rowId xmlns:a16="http://schemas.microsoft.com/office/drawing/2014/main" val="4240935807"/>
                  </a:ext>
                </a:extLst>
              </a:tr>
              <a:tr h="752242">
                <a:tc vMerge="1">
                  <a:txBody>
                    <a:bodyPr/>
                    <a:lstStyle/>
                    <a:p>
                      <a:r>
                        <a:rPr lang="en-US" dirty="0"/>
                        <a:t>Accuracy</a:t>
                      </a:r>
                    </a:p>
                  </a:txBody>
                  <a:tcPr vert="vert270"/>
                </a:tc>
                <a:tc>
                  <a:txBody>
                    <a:bodyPr/>
                    <a:lstStyle/>
                    <a:p>
                      <a:pPr algn="ctr"/>
                      <a:r>
                        <a:rPr lang="en-US" dirty="0"/>
                        <a:t>47.0%</a:t>
                      </a:r>
                    </a:p>
                  </a:txBody>
                  <a:tcPr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a:t>48.2%</a:t>
                      </a:r>
                    </a:p>
                  </a:txBody>
                  <a:tcPr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tcPr>
                </a:tc>
                <a:tc>
                  <a:txBody>
                    <a:bodyPr/>
                    <a:lstStyle/>
                    <a:p>
                      <a:pPr algn="ctr"/>
                      <a:r>
                        <a:rPr lang="en-US" dirty="0"/>
                        <a:t>36.3%</a:t>
                      </a:r>
                    </a:p>
                  </a:txBody>
                  <a:tcPr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tcPr>
                </a:tc>
                <a:tc>
                  <a:txBody>
                    <a:bodyPr/>
                    <a:lstStyle/>
                    <a:p>
                      <a:pPr algn="ctr"/>
                      <a:r>
                        <a:rPr lang="en-US" dirty="0"/>
                        <a:t>57.0%</a:t>
                      </a:r>
                    </a:p>
                  </a:txBody>
                  <a:tcPr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tcPr>
                </a:tc>
                <a:tc>
                  <a:txBody>
                    <a:bodyPr/>
                    <a:lstStyle/>
                    <a:p>
                      <a:pPr algn="ctr"/>
                      <a:r>
                        <a:rPr lang="en-US" dirty="0"/>
                        <a:t>56.5%</a:t>
                      </a:r>
                    </a:p>
                  </a:txBody>
                  <a:tcPr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tcPr>
                </a:tc>
                <a:extLst>
                  <a:ext uri="{0D108BD9-81ED-4DB2-BD59-A6C34878D82A}">
                    <a16:rowId xmlns:a16="http://schemas.microsoft.com/office/drawing/2014/main" val="3229193044"/>
                  </a:ext>
                </a:extLst>
              </a:tr>
            </a:tbl>
          </a:graphicData>
        </a:graphic>
      </p:graphicFrame>
      <p:sp>
        <p:nvSpPr>
          <p:cNvPr id="7" name="Rectangle 6">
            <a:extLst>
              <a:ext uri="{FF2B5EF4-FFF2-40B4-BE49-F238E27FC236}">
                <a16:creationId xmlns:a16="http://schemas.microsoft.com/office/drawing/2014/main" id="{8F7B3AE1-6E56-0E48-B04D-F5F4FCCB5E84}"/>
              </a:ext>
            </a:extLst>
          </p:cNvPr>
          <p:cNvSpPr/>
          <p:nvPr/>
        </p:nvSpPr>
        <p:spPr>
          <a:xfrm>
            <a:off x="7540241" y="5581436"/>
            <a:ext cx="1837765" cy="668536"/>
          </a:xfrm>
          <a:prstGeom prst="rect">
            <a:avLst/>
          </a:prstGeom>
          <a:noFill/>
          <a:ln w="57150">
            <a:solidFill>
              <a:srgbClr val="F9E622"/>
            </a:solidFill>
          </a:ln>
          <a:effectLst>
            <a:glow rad="12700">
              <a:srgbClr val="FFC000">
                <a:alpha val="6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282066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EB0040-0659-264D-B1B2-445E0E4B31CF}"/>
              </a:ext>
            </a:extLst>
          </p:cNvPr>
          <p:cNvSpPr>
            <a:spLocks noGrp="1"/>
          </p:cNvSpPr>
          <p:nvPr>
            <p:ph type="title"/>
          </p:nvPr>
        </p:nvSpPr>
        <p:spPr/>
        <p:txBody>
          <a:bodyPr>
            <a:normAutofit fontScale="90000"/>
          </a:bodyPr>
          <a:lstStyle/>
          <a:p>
            <a:r>
              <a:rPr lang="en-US" dirty="0"/>
              <a:t>Multinomial regression model (main effects only)</a:t>
            </a:r>
          </a:p>
        </p:txBody>
      </p:sp>
      <p:sp>
        <p:nvSpPr>
          <p:cNvPr id="5" name="TextBox 4">
            <a:extLst>
              <a:ext uri="{FF2B5EF4-FFF2-40B4-BE49-F238E27FC236}">
                <a16:creationId xmlns:a16="http://schemas.microsoft.com/office/drawing/2014/main" id="{4D11A936-196F-0149-816F-348B8F6C6DC3}"/>
              </a:ext>
            </a:extLst>
          </p:cNvPr>
          <p:cNvSpPr txBox="1"/>
          <p:nvPr/>
        </p:nvSpPr>
        <p:spPr>
          <a:xfrm>
            <a:off x="512371" y="1304845"/>
            <a:ext cx="11448305" cy="1892826"/>
          </a:xfrm>
          <a:prstGeom prst="rect">
            <a:avLst/>
          </a:prstGeom>
          <a:noFill/>
        </p:spPr>
        <p:txBody>
          <a:bodyPr wrap="square" rtlCol="0">
            <a:spAutoFit/>
          </a:bodyPr>
          <a:lstStyle/>
          <a:p>
            <a:pPr marL="457200" indent="-457200">
              <a:spcAft>
                <a:spcPts val="600"/>
              </a:spcAft>
              <a:buFont typeface="Arial" panose="020B0604020202020204" pitchFamily="34" charset="0"/>
              <a:buChar char="•"/>
            </a:pPr>
            <a:r>
              <a:rPr lang="en-US" sz="2000" dirty="0"/>
              <a:t>A logistic regression for each level (genre) using EDM as the baseline.</a:t>
            </a:r>
          </a:p>
          <a:p>
            <a:pPr marL="457200" indent="-457200">
              <a:spcAft>
                <a:spcPts val="600"/>
              </a:spcAft>
              <a:buFont typeface="Arial" panose="020B0604020202020204" pitchFamily="34" charset="0"/>
              <a:buChar char="•"/>
            </a:pPr>
            <a:r>
              <a:rPr lang="en-US" sz="2000" dirty="0"/>
              <a:t>All p-values very significant</a:t>
            </a:r>
          </a:p>
          <a:p>
            <a:pPr marL="457200" indent="-457200">
              <a:spcAft>
                <a:spcPts val="600"/>
              </a:spcAft>
              <a:buFont typeface="Arial" panose="020B0604020202020204" pitchFamily="34" charset="0"/>
              <a:buChar char="•"/>
            </a:pPr>
            <a:r>
              <a:rPr lang="en-US" sz="2000" dirty="0"/>
              <a:t>Assumptions are plausible</a:t>
            </a:r>
          </a:p>
          <a:p>
            <a:pPr>
              <a:spcAft>
                <a:spcPts val="600"/>
              </a:spcAft>
            </a:pPr>
            <a:endParaRPr lang="en-US" sz="900" dirty="0"/>
          </a:p>
          <a:p>
            <a:pPr>
              <a:spcAft>
                <a:spcPts val="1800"/>
              </a:spcAft>
            </a:pPr>
            <a:r>
              <a:rPr lang="en-US" sz="1400" dirty="0">
                <a:latin typeface="Consolas" panose="020B0609020204030204" pitchFamily="49" charset="0"/>
                <a:cs typeface="Consolas" panose="020B0609020204030204" pitchFamily="49" charset="0"/>
              </a:rPr>
              <a:t>genres1 &lt;- </a:t>
            </a:r>
            <a:r>
              <a:rPr lang="en-US" sz="1400" dirty="0" err="1">
                <a:latin typeface="Consolas" panose="020B0609020204030204" pitchFamily="49" charset="0"/>
                <a:cs typeface="Consolas" panose="020B0609020204030204" pitchFamily="49" charset="0"/>
              </a:rPr>
              <a:t>multinom</a:t>
            </a:r>
            <a:r>
              <a:rPr lang="en-US" sz="1400" dirty="0">
                <a:latin typeface="Consolas" panose="020B0609020204030204" pitchFamily="49" charset="0"/>
                <a:cs typeface="Consolas" panose="020B0609020204030204" pitchFamily="49" charset="0"/>
              </a:rPr>
              <a:t>(</a:t>
            </a:r>
            <a:r>
              <a:rPr lang="en-US" sz="1400" dirty="0" err="1">
                <a:latin typeface="Consolas" panose="020B0609020204030204" pitchFamily="49" charset="0"/>
                <a:cs typeface="Consolas" panose="020B0609020204030204" pitchFamily="49" charset="0"/>
              </a:rPr>
              <a:t>playlist_genre</a:t>
            </a:r>
            <a:r>
              <a:rPr lang="en-US" sz="1400" dirty="0">
                <a:latin typeface="Consolas" panose="020B0609020204030204" pitchFamily="49" charset="0"/>
                <a:cs typeface="Consolas" panose="020B0609020204030204" pitchFamily="49" charset="0"/>
              </a:rPr>
              <a:t> ~ track_popularity + danceability + energy + key + loudness + speechiness + acousticness + instrumentalness + liveness + valence + tempo + duration_ms + mode, data=songs)</a:t>
            </a:r>
          </a:p>
        </p:txBody>
      </p:sp>
      <p:graphicFrame>
        <p:nvGraphicFramePr>
          <p:cNvPr id="9" name="Table 8">
            <a:extLst>
              <a:ext uri="{FF2B5EF4-FFF2-40B4-BE49-F238E27FC236}">
                <a16:creationId xmlns:a16="http://schemas.microsoft.com/office/drawing/2014/main" id="{B2A70D2B-D065-7243-B425-1F857FD002E1}"/>
              </a:ext>
            </a:extLst>
          </p:cNvPr>
          <p:cNvGraphicFramePr>
            <a:graphicFrameLocks noGrp="1"/>
          </p:cNvGraphicFramePr>
          <p:nvPr>
            <p:extLst>
              <p:ext uri="{D42A27DB-BD31-4B8C-83A1-F6EECF244321}">
                <p14:modId xmlns:p14="http://schemas.microsoft.com/office/powerpoint/2010/main" val="2769616957"/>
              </p:ext>
            </p:extLst>
          </p:nvPr>
        </p:nvGraphicFramePr>
        <p:xfrm>
          <a:off x="578268" y="3429000"/>
          <a:ext cx="11035464" cy="2656532"/>
        </p:xfrm>
        <a:graphic>
          <a:graphicData uri="http://schemas.openxmlformats.org/drawingml/2006/table">
            <a:tbl>
              <a:tblPr/>
              <a:tblGrid>
                <a:gridCol w="449255">
                  <a:extLst>
                    <a:ext uri="{9D8B030D-6E8A-4147-A177-3AD203B41FA5}">
                      <a16:colId xmlns:a16="http://schemas.microsoft.com/office/drawing/2014/main" val="2063355085"/>
                    </a:ext>
                  </a:extLst>
                </a:gridCol>
                <a:gridCol w="756158">
                  <a:extLst>
                    <a:ext uri="{9D8B030D-6E8A-4147-A177-3AD203B41FA5}">
                      <a16:colId xmlns:a16="http://schemas.microsoft.com/office/drawing/2014/main" val="1171665004"/>
                    </a:ext>
                  </a:extLst>
                </a:gridCol>
                <a:gridCol w="770473">
                  <a:extLst>
                    <a:ext uri="{9D8B030D-6E8A-4147-A177-3AD203B41FA5}">
                      <a16:colId xmlns:a16="http://schemas.microsoft.com/office/drawing/2014/main" val="2019061951"/>
                    </a:ext>
                  </a:extLst>
                </a:gridCol>
                <a:gridCol w="770473">
                  <a:extLst>
                    <a:ext uri="{9D8B030D-6E8A-4147-A177-3AD203B41FA5}">
                      <a16:colId xmlns:a16="http://schemas.microsoft.com/office/drawing/2014/main" val="692865507"/>
                    </a:ext>
                  </a:extLst>
                </a:gridCol>
                <a:gridCol w="770473">
                  <a:extLst>
                    <a:ext uri="{9D8B030D-6E8A-4147-A177-3AD203B41FA5}">
                      <a16:colId xmlns:a16="http://schemas.microsoft.com/office/drawing/2014/main" val="630449577"/>
                    </a:ext>
                  </a:extLst>
                </a:gridCol>
                <a:gridCol w="561742">
                  <a:extLst>
                    <a:ext uri="{9D8B030D-6E8A-4147-A177-3AD203B41FA5}">
                      <a16:colId xmlns:a16="http://schemas.microsoft.com/office/drawing/2014/main" val="58454823"/>
                    </a:ext>
                  </a:extLst>
                </a:gridCol>
                <a:gridCol w="641023">
                  <a:extLst>
                    <a:ext uri="{9D8B030D-6E8A-4147-A177-3AD203B41FA5}">
                      <a16:colId xmlns:a16="http://schemas.microsoft.com/office/drawing/2014/main" val="3147035150"/>
                    </a:ext>
                  </a:extLst>
                </a:gridCol>
                <a:gridCol w="810705">
                  <a:extLst>
                    <a:ext uri="{9D8B030D-6E8A-4147-A177-3AD203B41FA5}">
                      <a16:colId xmlns:a16="http://schemas.microsoft.com/office/drawing/2014/main" val="3794026300"/>
                    </a:ext>
                  </a:extLst>
                </a:gridCol>
                <a:gridCol w="829559">
                  <a:extLst>
                    <a:ext uri="{9D8B030D-6E8A-4147-A177-3AD203B41FA5}">
                      <a16:colId xmlns:a16="http://schemas.microsoft.com/office/drawing/2014/main" val="915584354"/>
                    </a:ext>
                  </a:extLst>
                </a:gridCol>
                <a:gridCol w="1046375">
                  <a:extLst>
                    <a:ext uri="{9D8B030D-6E8A-4147-A177-3AD203B41FA5}">
                      <a16:colId xmlns:a16="http://schemas.microsoft.com/office/drawing/2014/main" val="1833174030"/>
                    </a:ext>
                  </a:extLst>
                </a:gridCol>
                <a:gridCol w="673798">
                  <a:extLst>
                    <a:ext uri="{9D8B030D-6E8A-4147-A177-3AD203B41FA5}">
                      <a16:colId xmlns:a16="http://schemas.microsoft.com/office/drawing/2014/main" val="1797526960"/>
                    </a:ext>
                  </a:extLst>
                </a:gridCol>
                <a:gridCol w="800292">
                  <a:extLst>
                    <a:ext uri="{9D8B030D-6E8A-4147-A177-3AD203B41FA5}">
                      <a16:colId xmlns:a16="http://schemas.microsoft.com/office/drawing/2014/main" val="104229659"/>
                    </a:ext>
                  </a:extLst>
                </a:gridCol>
                <a:gridCol w="800292">
                  <a:extLst>
                    <a:ext uri="{9D8B030D-6E8A-4147-A177-3AD203B41FA5}">
                      <a16:colId xmlns:a16="http://schemas.microsoft.com/office/drawing/2014/main" val="1492088984"/>
                    </a:ext>
                  </a:extLst>
                </a:gridCol>
                <a:gridCol w="770473">
                  <a:extLst>
                    <a:ext uri="{9D8B030D-6E8A-4147-A177-3AD203B41FA5}">
                      <a16:colId xmlns:a16="http://schemas.microsoft.com/office/drawing/2014/main" val="2546640843"/>
                    </a:ext>
                  </a:extLst>
                </a:gridCol>
                <a:gridCol w="584373">
                  <a:extLst>
                    <a:ext uri="{9D8B030D-6E8A-4147-A177-3AD203B41FA5}">
                      <a16:colId xmlns:a16="http://schemas.microsoft.com/office/drawing/2014/main" val="4192645916"/>
                    </a:ext>
                  </a:extLst>
                </a:gridCol>
              </a:tblGrid>
              <a:tr h="75414">
                <a:tc gridSpan="15">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en-US" sz="1100" b="0" i="1" u="none" strike="noStrike" dirty="0">
                          <a:solidFill>
                            <a:srgbClr val="000000"/>
                          </a:solidFill>
                          <a:effectLst/>
                          <a:latin typeface="Calibri" panose="020F0502020204030204" pitchFamily="34" charset="0"/>
                        </a:rPr>
                        <a:t>Multinomial Regression Model 1 coefficients (exponentiated)</a:t>
                      </a:r>
                    </a:p>
                  </a:txBody>
                  <a:tcPr marL="4491" marR="4491" marT="4491" marB="0" anchor="ctr">
                    <a:lnL>
                      <a:noFill/>
                    </a:lnL>
                    <a:lnR>
                      <a:noFill/>
                    </a:lnR>
                    <a:lnT>
                      <a:noFill/>
                    </a:lnT>
                    <a:lnB>
                      <a:noFill/>
                    </a:lnB>
                  </a:tcPr>
                </a:tc>
                <a:tc hMerge="1">
                  <a:txBody>
                    <a:bodyPr/>
                    <a:lstStyle/>
                    <a:p>
                      <a:endParaRPr lang="en-US"/>
                    </a:p>
                  </a:txBody>
                  <a:tcPr/>
                </a:tc>
                <a:tc hMerge="1">
                  <a:txBody>
                    <a:bodyPr/>
                    <a:lstStyle/>
                    <a:p>
                      <a:endParaRPr lang="en-US"/>
                    </a:p>
                  </a:txBody>
                  <a:tcPr/>
                </a:tc>
                <a:tc hMerge="1">
                  <a:txBody>
                    <a:bodyPr/>
                    <a:lstStyle/>
                    <a:p>
                      <a:pPr algn="ctr" fontAlgn="b"/>
                      <a:endParaRPr lang="en-US" sz="1100" b="0" i="0" u="none" strike="noStrike" dirty="0">
                        <a:solidFill>
                          <a:srgbClr val="000000"/>
                        </a:solidFill>
                        <a:effectLst/>
                        <a:latin typeface="Calibri" panose="020F0502020204030204" pitchFamily="34" charset="0"/>
                      </a:endParaRPr>
                    </a:p>
                  </a:txBody>
                  <a:tcPr marL="4491" marR="4491" marT="4491" marB="0" anchor="ctr">
                    <a:lnL>
                      <a:noFill/>
                    </a:lnL>
                    <a:lnR>
                      <a:noFill/>
                    </a:lnR>
                    <a:lnT>
                      <a:noFill/>
                    </a:lnT>
                    <a:lnB>
                      <a:noFill/>
                    </a:lnB>
                  </a:tcPr>
                </a:tc>
                <a:tc hMerge="1">
                  <a:txBody>
                    <a:bodyPr/>
                    <a:lstStyle/>
                    <a:p>
                      <a:pPr algn="ctr" fontAlgn="b"/>
                      <a:endParaRPr lang="en-US" sz="1100" b="0" i="0" u="none" strike="noStrike" dirty="0">
                        <a:solidFill>
                          <a:srgbClr val="000000"/>
                        </a:solidFill>
                        <a:effectLst/>
                        <a:latin typeface="Calibri" panose="020F0502020204030204" pitchFamily="34" charset="0"/>
                      </a:endParaRPr>
                    </a:p>
                  </a:txBody>
                  <a:tcPr marL="4491" marR="4491" marT="4491" marB="0" anchor="ctr">
                    <a:lnL>
                      <a:noFill/>
                    </a:lnL>
                    <a:lnR>
                      <a:noFill/>
                    </a:lnR>
                    <a:lnT>
                      <a:noFill/>
                    </a:lnT>
                    <a:lnB>
                      <a:noFill/>
                    </a:lnB>
                  </a:tcPr>
                </a:tc>
                <a:tc hMerge="1">
                  <a:txBody>
                    <a:bodyPr/>
                    <a:lstStyle/>
                    <a:p>
                      <a:pPr algn="ctr" fontAlgn="b"/>
                      <a:endParaRPr lang="en-US" sz="1100" b="0" i="0" u="none" strike="noStrike">
                        <a:solidFill>
                          <a:srgbClr val="000000"/>
                        </a:solidFill>
                        <a:effectLst/>
                        <a:latin typeface="Calibri" panose="020F0502020204030204" pitchFamily="34" charset="0"/>
                      </a:endParaRPr>
                    </a:p>
                  </a:txBody>
                  <a:tcPr marL="4491" marR="4491" marT="4491" marB="0" anchor="ctr">
                    <a:lnL>
                      <a:noFill/>
                    </a:lnL>
                    <a:lnR>
                      <a:noFill/>
                    </a:lnR>
                    <a:lnT>
                      <a:noFill/>
                    </a:lnT>
                    <a:lnB>
                      <a:noFill/>
                    </a:lnB>
                  </a:tcPr>
                </a:tc>
                <a:tc hMerge="1">
                  <a:txBody>
                    <a:bodyPr/>
                    <a:lstStyle/>
                    <a:p>
                      <a:pPr algn="ctr" fontAlgn="b"/>
                      <a:endParaRPr lang="en-US" sz="1100" b="0" i="0" u="none" strike="noStrike">
                        <a:solidFill>
                          <a:srgbClr val="000000"/>
                        </a:solidFill>
                        <a:effectLst/>
                        <a:latin typeface="Calibri" panose="020F0502020204030204" pitchFamily="34" charset="0"/>
                      </a:endParaRPr>
                    </a:p>
                  </a:txBody>
                  <a:tcPr marL="4491" marR="4491" marT="4491" marB="0" anchor="ctr">
                    <a:lnL>
                      <a:noFill/>
                    </a:lnL>
                    <a:lnR>
                      <a:noFill/>
                    </a:lnR>
                    <a:lnT>
                      <a:noFill/>
                    </a:lnT>
                    <a:lnB>
                      <a:noFill/>
                    </a:lnB>
                  </a:tcPr>
                </a:tc>
                <a:tc hMerge="1">
                  <a:txBody>
                    <a:bodyPr/>
                    <a:lstStyle/>
                    <a:p>
                      <a:pPr algn="ctr" fontAlgn="b"/>
                      <a:endParaRPr lang="en-US" sz="1100" b="0" i="0" u="none" strike="noStrike">
                        <a:solidFill>
                          <a:srgbClr val="000000"/>
                        </a:solidFill>
                        <a:effectLst/>
                        <a:latin typeface="Calibri" panose="020F0502020204030204" pitchFamily="34" charset="0"/>
                      </a:endParaRPr>
                    </a:p>
                  </a:txBody>
                  <a:tcPr marL="4491" marR="4491" marT="4491" marB="0" anchor="ctr">
                    <a:lnL>
                      <a:noFill/>
                    </a:lnL>
                    <a:lnR>
                      <a:noFill/>
                    </a:lnR>
                    <a:lnT>
                      <a:noFill/>
                    </a:lnT>
                    <a:lnB>
                      <a:noFill/>
                    </a:lnB>
                  </a:tcPr>
                </a:tc>
                <a:tc hMerge="1">
                  <a:txBody>
                    <a:bodyPr/>
                    <a:lstStyle/>
                    <a:p>
                      <a:pPr algn="ctr" fontAlgn="b"/>
                      <a:endParaRPr lang="en-US" sz="1100" b="0" i="0" u="none" strike="noStrike">
                        <a:solidFill>
                          <a:srgbClr val="000000"/>
                        </a:solidFill>
                        <a:effectLst/>
                        <a:latin typeface="Calibri" panose="020F0502020204030204" pitchFamily="34" charset="0"/>
                      </a:endParaRPr>
                    </a:p>
                  </a:txBody>
                  <a:tcPr marL="4491" marR="4491" marT="4491" marB="0" anchor="ctr">
                    <a:lnL>
                      <a:noFill/>
                    </a:lnL>
                    <a:lnR>
                      <a:noFill/>
                    </a:lnR>
                    <a:lnT>
                      <a:noFill/>
                    </a:lnT>
                    <a:lnB>
                      <a:noFill/>
                    </a:lnB>
                  </a:tcPr>
                </a:tc>
                <a:tc hMerge="1">
                  <a:txBody>
                    <a:bodyPr/>
                    <a:lstStyle/>
                    <a:p>
                      <a:pPr algn="ctr" fontAlgn="b"/>
                      <a:endParaRPr lang="en-US" sz="1100" b="0" i="0" u="none" strike="noStrike">
                        <a:solidFill>
                          <a:srgbClr val="000000"/>
                        </a:solidFill>
                        <a:effectLst/>
                        <a:latin typeface="Calibri" panose="020F0502020204030204" pitchFamily="34" charset="0"/>
                      </a:endParaRPr>
                    </a:p>
                  </a:txBody>
                  <a:tcPr marL="4491" marR="4491" marT="4491" marB="0" anchor="ctr">
                    <a:lnL>
                      <a:noFill/>
                    </a:lnL>
                    <a:lnR>
                      <a:noFill/>
                    </a:lnR>
                    <a:lnT>
                      <a:noFill/>
                    </a:lnT>
                    <a:lnB>
                      <a:noFill/>
                    </a:lnB>
                  </a:tcPr>
                </a:tc>
                <a:tc hMerge="1">
                  <a:txBody>
                    <a:bodyPr/>
                    <a:lstStyle/>
                    <a:p>
                      <a:pPr algn="ctr" fontAlgn="b"/>
                      <a:endParaRPr lang="en-US" sz="1100" b="0" i="0" u="none" strike="noStrike">
                        <a:solidFill>
                          <a:srgbClr val="000000"/>
                        </a:solidFill>
                        <a:effectLst/>
                        <a:latin typeface="Calibri" panose="020F0502020204030204" pitchFamily="34" charset="0"/>
                      </a:endParaRPr>
                    </a:p>
                  </a:txBody>
                  <a:tcPr marL="4491" marR="4491" marT="4491" marB="0" anchor="ctr">
                    <a:lnL>
                      <a:noFill/>
                    </a:lnL>
                    <a:lnR>
                      <a:noFill/>
                    </a:lnR>
                    <a:lnT>
                      <a:noFill/>
                    </a:lnT>
                    <a:lnB>
                      <a:noFill/>
                    </a:lnB>
                  </a:tcPr>
                </a:tc>
                <a:tc hMerge="1">
                  <a:txBody>
                    <a:bodyPr/>
                    <a:lstStyle/>
                    <a:p>
                      <a:pPr algn="ctr" fontAlgn="b"/>
                      <a:endParaRPr lang="en-US" sz="1100" b="0" i="0" u="none" strike="noStrike">
                        <a:solidFill>
                          <a:srgbClr val="000000"/>
                        </a:solidFill>
                        <a:effectLst/>
                        <a:latin typeface="Calibri" panose="020F0502020204030204" pitchFamily="34" charset="0"/>
                      </a:endParaRPr>
                    </a:p>
                  </a:txBody>
                  <a:tcPr marL="4491" marR="4491" marT="4491" marB="0" anchor="ctr">
                    <a:lnL>
                      <a:noFill/>
                    </a:lnL>
                    <a:lnR>
                      <a:noFill/>
                    </a:lnR>
                    <a:lnT>
                      <a:noFill/>
                    </a:lnT>
                    <a:lnB>
                      <a:noFill/>
                    </a:lnB>
                  </a:tcPr>
                </a:tc>
                <a:tc hMerge="1">
                  <a:txBody>
                    <a:bodyPr/>
                    <a:lstStyle/>
                    <a:p>
                      <a:pPr algn="ctr" fontAlgn="b"/>
                      <a:endParaRPr lang="en-US" sz="1100" b="0" i="0" u="none" strike="noStrike">
                        <a:solidFill>
                          <a:srgbClr val="000000"/>
                        </a:solidFill>
                        <a:effectLst/>
                        <a:latin typeface="Calibri" panose="020F0502020204030204" pitchFamily="34" charset="0"/>
                      </a:endParaRPr>
                    </a:p>
                  </a:txBody>
                  <a:tcPr marL="4491" marR="4491" marT="4491" marB="0" anchor="ctr">
                    <a:lnL>
                      <a:noFill/>
                    </a:lnL>
                    <a:lnR>
                      <a:noFill/>
                    </a:lnR>
                    <a:lnT>
                      <a:noFill/>
                    </a:lnT>
                    <a:lnB>
                      <a:noFill/>
                    </a:lnB>
                  </a:tcPr>
                </a:tc>
                <a:tc hMerge="1">
                  <a:txBody>
                    <a:bodyPr/>
                    <a:lstStyle/>
                    <a:p>
                      <a:pPr algn="ctr" fontAlgn="b"/>
                      <a:endParaRPr lang="en-US" sz="1100" b="0" i="0" u="none" strike="noStrike">
                        <a:solidFill>
                          <a:srgbClr val="000000"/>
                        </a:solidFill>
                        <a:effectLst/>
                        <a:latin typeface="Calibri" panose="020F0502020204030204" pitchFamily="34" charset="0"/>
                      </a:endParaRPr>
                    </a:p>
                  </a:txBody>
                  <a:tcPr marL="4491" marR="4491" marT="4491" marB="0" anchor="ctr">
                    <a:lnL>
                      <a:noFill/>
                    </a:lnL>
                    <a:lnR>
                      <a:noFill/>
                    </a:lnR>
                    <a:lnT>
                      <a:noFill/>
                    </a:lnT>
                    <a:lnB>
                      <a:noFill/>
                    </a:lnB>
                  </a:tcPr>
                </a:tc>
                <a:tc hMerge="1">
                  <a:txBody>
                    <a:bodyPr/>
                    <a:lstStyle/>
                    <a:p>
                      <a:pPr algn="ctr" fontAlgn="b"/>
                      <a:endParaRPr lang="en-US" sz="1100" b="0" i="0" u="none" strike="noStrike" dirty="0">
                        <a:solidFill>
                          <a:srgbClr val="000000"/>
                        </a:solidFill>
                        <a:effectLst/>
                        <a:latin typeface="Calibri" panose="020F0502020204030204" pitchFamily="34" charset="0"/>
                      </a:endParaRPr>
                    </a:p>
                  </a:txBody>
                  <a:tcPr marL="4491" marR="4491" marT="4491" marB="0" anchor="ctr">
                    <a:lnL>
                      <a:noFill/>
                    </a:lnL>
                    <a:lnR>
                      <a:noFill/>
                    </a:lnR>
                    <a:lnT>
                      <a:noFill/>
                    </a:lnT>
                    <a:lnB>
                      <a:noFill/>
                    </a:lnB>
                  </a:tcPr>
                </a:tc>
                <a:extLst>
                  <a:ext uri="{0D108BD9-81ED-4DB2-BD59-A6C34878D82A}">
                    <a16:rowId xmlns:a16="http://schemas.microsoft.com/office/drawing/2014/main" val="398226385"/>
                  </a:ext>
                </a:extLst>
              </a:tr>
              <a:tr h="516026">
                <a:tc>
                  <a:txBody>
                    <a:bodyPr/>
                    <a:lstStyle/>
                    <a:p>
                      <a:pPr algn="ctr" fontAlgn="ctr"/>
                      <a:r>
                        <a:rPr lang="en-US" sz="1100" b="0" i="0" u="none" strike="noStrike" dirty="0">
                          <a:solidFill>
                            <a:schemeClr val="bg1"/>
                          </a:solidFill>
                          <a:effectLst/>
                          <a:latin typeface="Calibri" panose="020F0502020204030204" pitchFamily="34" charset="0"/>
                        </a:rPr>
                        <a:t>Genre</a:t>
                      </a:r>
                    </a:p>
                  </a:txBody>
                  <a:tcPr marL="4491" marR="4491" marT="4491" marB="0" anchor="ctr">
                    <a:lnL>
                      <a:noFill/>
                    </a:lnL>
                    <a:lnR w="19050" cap="flat" cmpd="sng" algn="ctr">
                      <a:solidFill>
                        <a:schemeClr val="bg1">
                          <a:lumMod val="65000"/>
                        </a:schemeClr>
                      </a:solidFill>
                      <a:prstDash val="solid"/>
                      <a:round/>
                      <a:headEnd type="none" w="med" len="med"/>
                      <a:tailEnd type="none" w="med" len="med"/>
                    </a:lnR>
                    <a:lnT>
                      <a:noFill/>
                    </a:lnT>
                    <a:lnB>
                      <a:noFill/>
                    </a:lnB>
                    <a:solidFill>
                      <a:schemeClr val="accent2"/>
                    </a:solidFill>
                  </a:tcPr>
                </a:tc>
                <a:tc>
                  <a:txBody>
                    <a:bodyPr/>
                    <a:lstStyle/>
                    <a:p>
                      <a:pPr algn="ctr" fontAlgn="ctr"/>
                      <a:r>
                        <a:rPr lang="en-US" sz="1100" b="0" i="0" u="none" strike="noStrike" dirty="0">
                          <a:solidFill>
                            <a:schemeClr val="bg1"/>
                          </a:solidFill>
                          <a:effectLst/>
                          <a:latin typeface="Calibri" panose="020F0502020204030204" pitchFamily="34" charset="0"/>
                        </a:rPr>
                        <a:t>(Intercept)</a:t>
                      </a:r>
                    </a:p>
                  </a:txBody>
                  <a:tcPr marL="4491" marR="4491" marT="4491" marB="0" anchor="ctr">
                    <a:lnL w="19050" cap="flat" cmpd="sng" algn="ctr">
                      <a:solidFill>
                        <a:schemeClr val="bg1">
                          <a:lumMod val="65000"/>
                        </a:schemeClr>
                      </a:solidFill>
                      <a:prstDash val="solid"/>
                      <a:round/>
                      <a:headEnd type="none" w="med" len="med"/>
                      <a:tailEnd type="none" w="med" len="med"/>
                    </a:lnL>
                    <a:lnR>
                      <a:noFill/>
                    </a:lnR>
                    <a:lnT>
                      <a:noFill/>
                    </a:lnT>
                    <a:lnB>
                      <a:noFill/>
                    </a:lnB>
                    <a:solidFill>
                      <a:schemeClr val="accent2"/>
                    </a:solidFill>
                  </a:tcPr>
                </a:tc>
                <a:tc>
                  <a:txBody>
                    <a:bodyPr/>
                    <a:lstStyle/>
                    <a:p>
                      <a:pPr algn="ctr" fontAlgn="ctr"/>
                      <a:r>
                        <a:rPr lang="en-US" sz="1100" b="0" i="0" u="none" strike="noStrike" dirty="0">
                          <a:solidFill>
                            <a:schemeClr val="bg1"/>
                          </a:solidFill>
                          <a:effectLst/>
                          <a:latin typeface="Calibri" panose="020F0502020204030204" pitchFamily="34" charset="0"/>
                        </a:rPr>
                        <a:t>track_</a:t>
                      </a:r>
                    </a:p>
                    <a:p>
                      <a:pPr algn="ctr" fontAlgn="ctr"/>
                      <a:r>
                        <a:rPr lang="en-US" sz="1100" b="0" i="0" u="none" strike="noStrike" dirty="0">
                          <a:solidFill>
                            <a:schemeClr val="bg1"/>
                          </a:solidFill>
                          <a:effectLst/>
                          <a:latin typeface="Calibri" panose="020F0502020204030204" pitchFamily="34" charset="0"/>
                        </a:rPr>
                        <a:t>popularity</a:t>
                      </a:r>
                    </a:p>
                  </a:txBody>
                  <a:tcPr marL="4491" marR="4491" marT="4491" marB="0" anchor="ctr">
                    <a:lnL>
                      <a:noFill/>
                    </a:lnL>
                    <a:lnR>
                      <a:noFill/>
                    </a:lnR>
                    <a:lnT>
                      <a:noFill/>
                    </a:lnT>
                    <a:lnB>
                      <a:noFill/>
                    </a:lnB>
                    <a:solidFill>
                      <a:schemeClr val="accent2"/>
                    </a:solidFill>
                  </a:tcPr>
                </a:tc>
                <a:tc>
                  <a:txBody>
                    <a:bodyPr/>
                    <a:lstStyle/>
                    <a:p>
                      <a:pPr algn="ctr" fontAlgn="ctr"/>
                      <a:r>
                        <a:rPr lang="en-US" sz="1100" b="0" i="0" u="none" strike="noStrike" dirty="0">
                          <a:solidFill>
                            <a:schemeClr val="bg1"/>
                          </a:solidFill>
                          <a:effectLst/>
                          <a:latin typeface="Calibri" panose="020F0502020204030204" pitchFamily="34" charset="0"/>
                        </a:rPr>
                        <a:t>danceability</a:t>
                      </a:r>
                    </a:p>
                  </a:txBody>
                  <a:tcPr marL="4491" marR="4491" marT="4491" marB="0" anchor="ctr">
                    <a:lnL>
                      <a:noFill/>
                    </a:lnL>
                    <a:lnR>
                      <a:noFill/>
                    </a:lnR>
                    <a:lnT>
                      <a:noFill/>
                    </a:lnT>
                    <a:lnB>
                      <a:noFill/>
                    </a:lnB>
                    <a:solidFill>
                      <a:schemeClr val="accent2"/>
                    </a:solidFill>
                  </a:tcPr>
                </a:tc>
                <a:tc>
                  <a:txBody>
                    <a:bodyPr/>
                    <a:lstStyle/>
                    <a:p>
                      <a:pPr algn="ctr" fontAlgn="ctr"/>
                      <a:r>
                        <a:rPr lang="en-US" sz="1100" b="0" i="0" u="none" strike="noStrike" dirty="0">
                          <a:solidFill>
                            <a:schemeClr val="bg1"/>
                          </a:solidFill>
                          <a:effectLst/>
                          <a:latin typeface="Calibri" panose="020F0502020204030204" pitchFamily="34" charset="0"/>
                        </a:rPr>
                        <a:t>energy</a:t>
                      </a:r>
                    </a:p>
                  </a:txBody>
                  <a:tcPr marL="4491" marR="4491" marT="4491" marB="0" anchor="ctr">
                    <a:lnL>
                      <a:noFill/>
                    </a:lnL>
                    <a:lnR>
                      <a:noFill/>
                    </a:lnR>
                    <a:lnT>
                      <a:noFill/>
                    </a:lnT>
                    <a:lnB>
                      <a:noFill/>
                    </a:lnB>
                    <a:solidFill>
                      <a:schemeClr val="accent2"/>
                    </a:solidFill>
                  </a:tcPr>
                </a:tc>
                <a:tc>
                  <a:txBody>
                    <a:bodyPr/>
                    <a:lstStyle/>
                    <a:p>
                      <a:pPr algn="ctr" fontAlgn="ctr"/>
                      <a:r>
                        <a:rPr lang="en-US" sz="1100" b="0" i="0" u="none" strike="noStrike" dirty="0">
                          <a:solidFill>
                            <a:schemeClr val="bg1"/>
                          </a:solidFill>
                          <a:effectLst/>
                          <a:latin typeface="Calibri" panose="020F0502020204030204" pitchFamily="34" charset="0"/>
                        </a:rPr>
                        <a:t>key</a:t>
                      </a:r>
                    </a:p>
                  </a:txBody>
                  <a:tcPr marL="4491" marR="4491" marT="4491" marB="0" anchor="ctr">
                    <a:lnL>
                      <a:noFill/>
                    </a:lnL>
                    <a:lnR>
                      <a:noFill/>
                    </a:lnR>
                    <a:lnT>
                      <a:noFill/>
                    </a:lnT>
                    <a:lnB>
                      <a:noFill/>
                    </a:lnB>
                    <a:solidFill>
                      <a:schemeClr val="accent2"/>
                    </a:solidFill>
                  </a:tcPr>
                </a:tc>
                <a:tc>
                  <a:txBody>
                    <a:bodyPr/>
                    <a:lstStyle/>
                    <a:p>
                      <a:pPr algn="ctr" fontAlgn="ctr"/>
                      <a:r>
                        <a:rPr lang="en-US" sz="1100" b="0" i="0" u="none" strike="noStrike" dirty="0">
                          <a:solidFill>
                            <a:schemeClr val="bg1"/>
                          </a:solidFill>
                          <a:effectLst/>
                          <a:latin typeface="Calibri" panose="020F0502020204030204" pitchFamily="34" charset="0"/>
                        </a:rPr>
                        <a:t>loudness</a:t>
                      </a:r>
                    </a:p>
                  </a:txBody>
                  <a:tcPr marL="4491" marR="4491" marT="4491" marB="0" anchor="ctr">
                    <a:lnL>
                      <a:noFill/>
                    </a:lnL>
                    <a:lnR>
                      <a:noFill/>
                    </a:lnR>
                    <a:lnT>
                      <a:noFill/>
                    </a:lnT>
                    <a:lnB>
                      <a:noFill/>
                    </a:lnB>
                    <a:solidFill>
                      <a:schemeClr val="accent2"/>
                    </a:solidFill>
                  </a:tcPr>
                </a:tc>
                <a:tc>
                  <a:txBody>
                    <a:bodyPr/>
                    <a:lstStyle/>
                    <a:p>
                      <a:pPr algn="ctr" fontAlgn="ctr"/>
                      <a:r>
                        <a:rPr lang="en-US" sz="1100" b="0" i="0" u="none" strike="noStrike" dirty="0">
                          <a:solidFill>
                            <a:schemeClr val="bg1"/>
                          </a:solidFill>
                          <a:effectLst/>
                          <a:latin typeface="Calibri" panose="020F0502020204030204" pitchFamily="34" charset="0"/>
                        </a:rPr>
                        <a:t>speechiness</a:t>
                      </a:r>
                    </a:p>
                  </a:txBody>
                  <a:tcPr marL="4491" marR="4491" marT="4491" marB="0" anchor="ctr">
                    <a:lnL>
                      <a:noFill/>
                    </a:lnL>
                    <a:lnR>
                      <a:noFill/>
                    </a:lnR>
                    <a:lnT>
                      <a:noFill/>
                    </a:lnT>
                    <a:lnB>
                      <a:noFill/>
                    </a:lnB>
                    <a:solidFill>
                      <a:schemeClr val="accent2"/>
                    </a:solidFill>
                  </a:tcPr>
                </a:tc>
                <a:tc>
                  <a:txBody>
                    <a:bodyPr/>
                    <a:lstStyle/>
                    <a:p>
                      <a:pPr algn="ctr" fontAlgn="ctr"/>
                      <a:r>
                        <a:rPr lang="en-US" sz="1100" b="0" i="0" u="none" strike="noStrike" dirty="0">
                          <a:solidFill>
                            <a:schemeClr val="bg1"/>
                          </a:solidFill>
                          <a:effectLst/>
                          <a:latin typeface="Calibri" panose="020F0502020204030204" pitchFamily="34" charset="0"/>
                        </a:rPr>
                        <a:t>acousticness</a:t>
                      </a:r>
                    </a:p>
                  </a:txBody>
                  <a:tcPr marL="4491" marR="4491" marT="4491" marB="0" anchor="ctr">
                    <a:lnL>
                      <a:noFill/>
                    </a:lnL>
                    <a:lnR>
                      <a:noFill/>
                    </a:lnR>
                    <a:lnT>
                      <a:noFill/>
                    </a:lnT>
                    <a:lnB>
                      <a:noFill/>
                    </a:lnB>
                    <a:solidFill>
                      <a:schemeClr val="accent2"/>
                    </a:solidFill>
                  </a:tcPr>
                </a:tc>
                <a:tc>
                  <a:txBody>
                    <a:bodyPr/>
                    <a:lstStyle/>
                    <a:p>
                      <a:pPr algn="ctr" fontAlgn="ctr"/>
                      <a:r>
                        <a:rPr lang="en-US" sz="1100" b="0" i="0" u="none" strike="noStrike" dirty="0">
                          <a:solidFill>
                            <a:schemeClr val="bg1"/>
                          </a:solidFill>
                          <a:effectLst/>
                          <a:latin typeface="Calibri" panose="020F0502020204030204" pitchFamily="34" charset="0"/>
                        </a:rPr>
                        <a:t>instrumentalness</a:t>
                      </a:r>
                    </a:p>
                  </a:txBody>
                  <a:tcPr marL="4491" marR="4491" marT="4491" marB="0" anchor="ctr">
                    <a:lnL>
                      <a:noFill/>
                    </a:lnL>
                    <a:lnR>
                      <a:noFill/>
                    </a:lnR>
                    <a:lnT>
                      <a:noFill/>
                    </a:lnT>
                    <a:lnB>
                      <a:noFill/>
                    </a:lnB>
                    <a:solidFill>
                      <a:schemeClr val="accent2"/>
                    </a:solidFill>
                  </a:tcPr>
                </a:tc>
                <a:tc>
                  <a:txBody>
                    <a:bodyPr/>
                    <a:lstStyle/>
                    <a:p>
                      <a:pPr algn="ctr" fontAlgn="ctr"/>
                      <a:r>
                        <a:rPr lang="en-US" sz="1100" b="0" i="0" u="none" strike="noStrike" dirty="0">
                          <a:solidFill>
                            <a:schemeClr val="bg1"/>
                          </a:solidFill>
                          <a:effectLst/>
                          <a:latin typeface="Calibri" panose="020F0502020204030204" pitchFamily="34" charset="0"/>
                        </a:rPr>
                        <a:t>liveness</a:t>
                      </a:r>
                    </a:p>
                  </a:txBody>
                  <a:tcPr marL="4491" marR="4491" marT="4491" marB="0" anchor="ctr">
                    <a:lnL>
                      <a:noFill/>
                    </a:lnL>
                    <a:lnR>
                      <a:noFill/>
                    </a:lnR>
                    <a:lnT>
                      <a:noFill/>
                    </a:lnT>
                    <a:lnB>
                      <a:noFill/>
                    </a:lnB>
                    <a:solidFill>
                      <a:schemeClr val="accent2"/>
                    </a:solidFill>
                  </a:tcPr>
                </a:tc>
                <a:tc>
                  <a:txBody>
                    <a:bodyPr/>
                    <a:lstStyle/>
                    <a:p>
                      <a:pPr algn="ctr" fontAlgn="ctr"/>
                      <a:r>
                        <a:rPr lang="en-US" sz="1100" b="0" i="0" u="none" strike="noStrike" dirty="0">
                          <a:solidFill>
                            <a:schemeClr val="bg1"/>
                          </a:solidFill>
                          <a:effectLst/>
                          <a:latin typeface="Calibri" panose="020F0502020204030204" pitchFamily="34" charset="0"/>
                        </a:rPr>
                        <a:t>valence</a:t>
                      </a:r>
                    </a:p>
                  </a:txBody>
                  <a:tcPr marL="4491" marR="4491" marT="4491" marB="0" anchor="ctr">
                    <a:lnL>
                      <a:noFill/>
                    </a:lnL>
                    <a:lnR>
                      <a:noFill/>
                    </a:lnR>
                    <a:lnT>
                      <a:noFill/>
                    </a:lnT>
                    <a:lnB>
                      <a:noFill/>
                    </a:lnB>
                    <a:solidFill>
                      <a:schemeClr val="accent2"/>
                    </a:solidFill>
                  </a:tcPr>
                </a:tc>
                <a:tc>
                  <a:txBody>
                    <a:bodyPr/>
                    <a:lstStyle/>
                    <a:p>
                      <a:pPr algn="ctr" fontAlgn="ctr"/>
                      <a:r>
                        <a:rPr lang="en-US" sz="1100" b="0" i="0" u="none" strike="noStrike" dirty="0">
                          <a:solidFill>
                            <a:schemeClr val="bg1"/>
                          </a:solidFill>
                          <a:effectLst/>
                          <a:latin typeface="Calibri" panose="020F0502020204030204" pitchFamily="34" charset="0"/>
                        </a:rPr>
                        <a:t>tempo</a:t>
                      </a:r>
                    </a:p>
                  </a:txBody>
                  <a:tcPr marL="4491" marR="4491" marT="4491" marB="0" anchor="ctr">
                    <a:lnL>
                      <a:noFill/>
                    </a:lnL>
                    <a:lnR>
                      <a:noFill/>
                    </a:lnR>
                    <a:lnT>
                      <a:noFill/>
                    </a:lnT>
                    <a:lnB>
                      <a:noFill/>
                    </a:lnB>
                    <a:solidFill>
                      <a:schemeClr val="accent2"/>
                    </a:solidFill>
                  </a:tcPr>
                </a:tc>
                <a:tc>
                  <a:txBody>
                    <a:bodyPr/>
                    <a:lstStyle/>
                    <a:p>
                      <a:pPr algn="ctr" fontAlgn="ctr"/>
                      <a:r>
                        <a:rPr lang="en-US" sz="1100" b="0" i="0" u="none" strike="noStrike" dirty="0">
                          <a:solidFill>
                            <a:schemeClr val="bg1"/>
                          </a:solidFill>
                          <a:effectLst/>
                          <a:latin typeface="Calibri" panose="020F0502020204030204" pitchFamily="34" charset="0"/>
                        </a:rPr>
                        <a:t>duration_</a:t>
                      </a:r>
                    </a:p>
                    <a:p>
                      <a:pPr algn="ctr" fontAlgn="ctr"/>
                      <a:r>
                        <a:rPr lang="en-US" sz="1100" b="0" i="0" u="none" strike="noStrike" dirty="0" err="1">
                          <a:solidFill>
                            <a:schemeClr val="bg1"/>
                          </a:solidFill>
                          <a:effectLst/>
                          <a:latin typeface="Calibri" panose="020F0502020204030204" pitchFamily="34" charset="0"/>
                        </a:rPr>
                        <a:t>ms</a:t>
                      </a:r>
                      <a:endParaRPr lang="en-US" sz="1100" b="0" i="0" u="none" strike="noStrike" dirty="0">
                        <a:solidFill>
                          <a:schemeClr val="bg1"/>
                        </a:solidFill>
                        <a:effectLst/>
                        <a:latin typeface="Calibri" panose="020F0502020204030204" pitchFamily="34" charset="0"/>
                      </a:endParaRPr>
                    </a:p>
                  </a:txBody>
                  <a:tcPr marL="4491" marR="4491" marT="4491" marB="0" anchor="ctr">
                    <a:lnL>
                      <a:noFill/>
                    </a:lnL>
                    <a:lnR>
                      <a:noFill/>
                    </a:lnR>
                    <a:lnT>
                      <a:noFill/>
                    </a:lnT>
                    <a:lnB>
                      <a:noFill/>
                    </a:lnB>
                    <a:solidFill>
                      <a:schemeClr val="accent2"/>
                    </a:solidFill>
                  </a:tcPr>
                </a:tc>
                <a:tc>
                  <a:txBody>
                    <a:bodyPr/>
                    <a:lstStyle/>
                    <a:p>
                      <a:pPr algn="ctr" fontAlgn="ctr"/>
                      <a:r>
                        <a:rPr lang="en-US" sz="1100" b="0" i="0" u="none" strike="noStrike" dirty="0">
                          <a:solidFill>
                            <a:schemeClr val="bg1"/>
                          </a:solidFill>
                          <a:effectLst/>
                          <a:latin typeface="Calibri" panose="020F0502020204030204" pitchFamily="34" charset="0"/>
                        </a:rPr>
                        <a:t>mode1</a:t>
                      </a:r>
                    </a:p>
                  </a:txBody>
                  <a:tcPr marL="4491" marR="4491" marT="4491" marB="0" anchor="ctr">
                    <a:lnL>
                      <a:noFill/>
                    </a:lnL>
                    <a:lnR>
                      <a:noFill/>
                    </a:lnR>
                    <a:lnT>
                      <a:noFill/>
                    </a:lnT>
                    <a:lnB>
                      <a:noFill/>
                    </a:lnB>
                    <a:solidFill>
                      <a:schemeClr val="accent2"/>
                    </a:solidFill>
                  </a:tcPr>
                </a:tc>
                <a:extLst>
                  <a:ext uri="{0D108BD9-81ED-4DB2-BD59-A6C34878D82A}">
                    <a16:rowId xmlns:a16="http://schemas.microsoft.com/office/drawing/2014/main" val="2738587113"/>
                  </a:ext>
                </a:extLst>
              </a:tr>
              <a:tr h="393675">
                <a:tc>
                  <a:txBody>
                    <a:bodyPr/>
                    <a:lstStyle/>
                    <a:p>
                      <a:pPr algn="ctr" fontAlgn="b"/>
                      <a:r>
                        <a:rPr lang="en-US" sz="1100" b="1" i="0" u="none" strike="noStrike" dirty="0" err="1">
                          <a:solidFill>
                            <a:srgbClr val="000000"/>
                          </a:solidFill>
                          <a:effectLst/>
                          <a:latin typeface="Calibri" panose="020F0502020204030204" pitchFamily="34" charset="0"/>
                        </a:rPr>
                        <a:t>latin</a:t>
                      </a:r>
                      <a:endParaRPr lang="en-US" sz="1100" b="1" i="0" u="none" strike="noStrike" dirty="0">
                        <a:solidFill>
                          <a:srgbClr val="000000"/>
                        </a:solidFill>
                        <a:effectLst/>
                        <a:latin typeface="Calibri" panose="020F0502020204030204" pitchFamily="34" charset="0"/>
                      </a:endParaRPr>
                    </a:p>
                  </a:txBody>
                  <a:tcPr marL="4491" marR="4491" marT="4491" marB="0" anchor="ctr">
                    <a:lnL>
                      <a:noFill/>
                    </a:lnL>
                    <a:lnR w="19050" cap="flat" cmpd="sng" algn="ctr">
                      <a:solidFill>
                        <a:schemeClr val="bg1">
                          <a:lumMod val="65000"/>
                        </a:schemeClr>
                      </a:solidFill>
                      <a:prstDash val="solid"/>
                      <a:round/>
                      <a:headEnd type="none" w="med" len="med"/>
                      <a:tailEnd type="none" w="med" len="med"/>
                    </a:lnR>
                    <a:lnT>
                      <a:noFill/>
                    </a:lnT>
                    <a:lnB>
                      <a:noFill/>
                    </a:lnB>
                    <a:noFill/>
                  </a:tcPr>
                </a:tc>
                <a:tc>
                  <a:txBody>
                    <a:bodyPr/>
                    <a:lstStyle/>
                    <a:p>
                      <a:pPr algn="ctr" fontAlgn="b"/>
                      <a:r>
                        <a:rPr lang="en-US" sz="1100" b="0" i="0" u="none" strike="noStrike" dirty="0">
                          <a:solidFill>
                            <a:schemeClr val="tx1"/>
                          </a:solidFill>
                          <a:effectLst/>
                          <a:latin typeface="Calibri" panose="020F0502020204030204" pitchFamily="34" charset="0"/>
                        </a:rPr>
                        <a:t>1.12</a:t>
                      </a:r>
                    </a:p>
                  </a:txBody>
                  <a:tcPr marL="4491" marR="4491" marT="4491" marB="0" anchor="ctr">
                    <a:lnL w="19050" cap="flat" cmpd="sng" algn="ctr">
                      <a:solidFill>
                        <a:schemeClr val="bg1">
                          <a:lumMod val="65000"/>
                        </a:schemeClr>
                      </a:solidFill>
                      <a:prstDash val="solid"/>
                      <a:round/>
                      <a:headEnd type="none" w="med" len="med"/>
                      <a:tailEnd type="none" w="med" len="med"/>
                    </a:lnL>
                    <a:lnR>
                      <a:noFill/>
                    </a:lnR>
                    <a:lnT>
                      <a:noFill/>
                    </a:lnT>
                    <a:lnB>
                      <a:noFill/>
                    </a:lnB>
                    <a:noFill/>
                  </a:tcPr>
                </a:tc>
                <a:tc>
                  <a:txBody>
                    <a:bodyPr/>
                    <a:lstStyle/>
                    <a:p>
                      <a:pPr algn="ctr" fontAlgn="b"/>
                      <a:r>
                        <a:rPr lang="en-US" sz="1100" b="0" i="0" u="none" strike="noStrike" dirty="0">
                          <a:solidFill>
                            <a:schemeClr val="tx1"/>
                          </a:solidFill>
                          <a:effectLst/>
                          <a:latin typeface="Calibri" panose="020F0502020204030204" pitchFamily="34" charset="0"/>
                        </a:rPr>
                        <a:t>1.01</a:t>
                      </a:r>
                    </a:p>
                  </a:txBody>
                  <a:tcPr marL="4491" marR="4491" marT="4491" marB="0" anchor="ctr">
                    <a:lnL>
                      <a:noFill/>
                    </a:lnL>
                    <a:lnR>
                      <a:noFill/>
                    </a:lnR>
                    <a:lnT>
                      <a:noFill/>
                    </a:lnT>
                    <a:lnB>
                      <a:noFill/>
                    </a:lnB>
                    <a:noFill/>
                  </a:tcPr>
                </a:tc>
                <a:tc>
                  <a:txBody>
                    <a:bodyPr/>
                    <a:lstStyle/>
                    <a:p>
                      <a:pPr algn="ctr" fontAlgn="b"/>
                      <a:r>
                        <a:rPr lang="en-US" sz="1100" b="1" i="0" u="none" strike="noStrike" dirty="0">
                          <a:solidFill>
                            <a:schemeClr val="tx1"/>
                          </a:solidFill>
                          <a:effectLst/>
                          <a:latin typeface="Calibri" panose="020F0502020204030204" pitchFamily="34" charset="0"/>
                        </a:rPr>
                        <a:t>1.32</a:t>
                      </a:r>
                    </a:p>
                  </a:txBody>
                  <a:tcPr marL="4491" marR="4491" marT="4491" marB="0" anchor="ctr">
                    <a:lnL>
                      <a:noFill/>
                    </a:lnL>
                    <a:lnR>
                      <a:noFill/>
                    </a:lnR>
                    <a:lnT>
                      <a:noFill/>
                    </a:lnT>
                    <a:lnB>
                      <a:noFill/>
                    </a:lnB>
                    <a:noFill/>
                  </a:tcPr>
                </a:tc>
                <a:tc>
                  <a:txBody>
                    <a:bodyPr/>
                    <a:lstStyle/>
                    <a:p>
                      <a:pPr algn="ctr" fontAlgn="b"/>
                      <a:r>
                        <a:rPr lang="en-US" sz="1100" b="0" i="0" u="none" strike="noStrike" dirty="0">
                          <a:solidFill>
                            <a:schemeClr val="tx1"/>
                          </a:solidFill>
                          <a:effectLst/>
                          <a:latin typeface="Calibri" panose="020F0502020204030204" pitchFamily="34" charset="0"/>
                        </a:rPr>
                        <a:t>0.09</a:t>
                      </a:r>
                    </a:p>
                  </a:txBody>
                  <a:tcPr marL="4491" marR="4491" marT="4491" marB="0" anchor="ctr">
                    <a:lnL>
                      <a:noFill/>
                    </a:lnL>
                    <a:lnR>
                      <a:noFill/>
                    </a:lnR>
                    <a:lnT>
                      <a:noFill/>
                    </a:lnT>
                    <a:lnB>
                      <a:noFill/>
                    </a:lnB>
                    <a:noFill/>
                  </a:tcPr>
                </a:tc>
                <a:tc>
                  <a:txBody>
                    <a:bodyPr/>
                    <a:lstStyle/>
                    <a:p>
                      <a:pPr algn="ctr" fontAlgn="b"/>
                      <a:r>
                        <a:rPr lang="en-US" sz="1100" b="0" i="0" u="none" strike="noStrike">
                          <a:solidFill>
                            <a:schemeClr val="tx1"/>
                          </a:solidFill>
                          <a:effectLst/>
                          <a:latin typeface="Calibri" panose="020F0502020204030204" pitchFamily="34" charset="0"/>
                        </a:rPr>
                        <a:t>1.01</a:t>
                      </a:r>
                    </a:p>
                  </a:txBody>
                  <a:tcPr marL="4491" marR="4491" marT="4491" marB="0" anchor="ctr">
                    <a:lnL>
                      <a:noFill/>
                    </a:lnL>
                    <a:lnR>
                      <a:noFill/>
                    </a:lnR>
                    <a:lnT>
                      <a:noFill/>
                    </a:lnT>
                    <a:lnB>
                      <a:noFill/>
                    </a:lnB>
                    <a:noFill/>
                  </a:tcPr>
                </a:tc>
                <a:tc>
                  <a:txBody>
                    <a:bodyPr/>
                    <a:lstStyle/>
                    <a:p>
                      <a:pPr algn="ctr" fontAlgn="b"/>
                      <a:r>
                        <a:rPr lang="en-US" sz="1100" b="0" i="0" u="none" strike="noStrike">
                          <a:solidFill>
                            <a:schemeClr val="tx1"/>
                          </a:solidFill>
                          <a:effectLst/>
                          <a:latin typeface="Calibri" panose="020F0502020204030204" pitchFamily="34" charset="0"/>
                        </a:rPr>
                        <a:t>0.92</a:t>
                      </a:r>
                    </a:p>
                  </a:txBody>
                  <a:tcPr marL="4491" marR="4491" marT="4491" marB="0" anchor="ctr">
                    <a:lnL>
                      <a:noFill/>
                    </a:lnL>
                    <a:lnR>
                      <a:noFill/>
                    </a:lnR>
                    <a:lnT>
                      <a:noFill/>
                    </a:lnT>
                    <a:lnB>
                      <a:noFill/>
                    </a:lnB>
                    <a:noFill/>
                  </a:tcPr>
                </a:tc>
                <a:tc>
                  <a:txBody>
                    <a:bodyPr/>
                    <a:lstStyle/>
                    <a:p>
                      <a:pPr algn="ctr" fontAlgn="b"/>
                      <a:r>
                        <a:rPr lang="en-US" sz="1100" b="0" i="0" u="none" strike="noStrike">
                          <a:solidFill>
                            <a:schemeClr val="tx1"/>
                          </a:solidFill>
                          <a:effectLst/>
                          <a:latin typeface="Calibri" panose="020F0502020204030204" pitchFamily="34" charset="0"/>
                        </a:rPr>
                        <a:t>4.86</a:t>
                      </a:r>
                    </a:p>
                  </a:txBody>
                  <a:tcPr marL="4491" marR="4491" marT="4491" marB="0" anchor="ctr">
                    <a:lnL>
                      <a:noFill/>
                    </a:lnL>
                    <a:lnR>
                      <a:noFill/>
                    </a:lnR>
                    <a:lnT>
                      <a:noFill/>
                    </a:lnT>
                    <a:lnB>
                      <a:noFill/>
                    </a:lnB>
                    <a:noFill/>
                  </a:tcPr>
                </a:tc>
                <a:tc>
                  <a:txBody>
                    <a:bodyPr/>
                    <a:lstStyle/>
                    <a:p>
                      <a:pPr algn="ctr" fontAlgn="b"/>
                      <a:r>
                        <a:rPr lang="en-US" sz="1100" b="0" i="0" u="none" strike="noStrike">
                          <a:solidFill>
                            <a:schemeClr val="tx1"/>
                          </a:solidFill>
                          <a:effectLst/>
                          <a:latin typeface="Calibri" panose="020F0502020204030204" pitchFamily="34" charset="0"/>
                        </a:rPr>
                        <a:t>10.86</a:t>
                      </a:r>
                    </a:p>
                  </a:txBody>
                  <a:tcPr marL="4491" marR="4491" marT="4491" marB="0" anchor="ctr">
                    <a:lnL>
                      <a:noFill/>
                    </a:lnL>
                    <a:lnR>
                      <a:noFill/>
                    </a:lnR>
                    <a:lnT>
                      <a:noFill/>
                    </a:lnT>
                    <a:lnB>
                      <a:noFill/>
                    </a:lnB>
                    <a:noFill/>
                  </a:tcPr>
                </a:tc>
                <a:tc>
                  <a:txBody>
                    <a:bodyPr/>
                    <a:lstStyle/>
                    <a:p>
                      <a:pPr algn="ctr" fontAlgn="b"/>
                      <a:r>
                        <a:rPr lang="en-US" sz="1100" b="0" i="0" u="none" strike="noStrike" dirty="0">
                          <a:solidFill>
                            <a:schemeClr val="tx1"/>
                          </a:solidFill>
                          <a:effectLst/>
                          <a:latin typeface="Calibri" panose="020F0502020204030204" pitchFamily="34" charset="0"/>
                        </a:rPr>
                        <a:t>0.09</a:t>
                      </a:r>
                    </a:p>
                  </a:txBody>
                  <a:tcPr marL="4491" marR="4491" marT="4491" marB="0" anchor="ctr">
                    <a:lnL>
                      <a:noFill/>
                    </a:lnL>
                    <a:lnR>
                      <a:noFill/>
                    </a:lnR>
                    <a:lnT>
                      <a:noFill/>
                    </a:lnT>
                    <a:lnB>
                      <a:noFill/>
                    </a:lnB>
                    <a:noFill/>
                  </a:tcPr>
                </a:tc>
                <a:tc>
                  <a:txBody>
                    <a:bodyPr/>
                    <a:lstStyle/>
                    <a:p>
                      <a:pPr algn="ctr" fontAlgn="b"/>
                      <a:r>
                        <a:rPr lang="en-US" sz="1100" b="0" i="0" u="none" strike="noStrike" dirty="0">
                          <a:solidFill>
                            <a:schemeClr val="tx1"/>
                          </a:solidFill>
                          <a:effectLst/>
                          <a:latin typeface="Calibri" panose="020F0502020204030204" pitchFamily="34" charset="0"/>
                        </a:rPr>
                        <a:t>0.58</a:t>
                      </a:r>
                    </a:p>
                  </a:txBody>
                  <a:tcPr marL="4491" marR="4491" marT="4491" marB="0" anchor="ctr">
                    <a:lnL>
                      <a:noFill/>
                    </a:lnL>
                    <a:lnR>
                      <a:noFill/>
                    </a:lnR>
                    <a:lnT>
                      <a:noFill/>
                    </a:lnT>
                    <a:lnB>
                      <a:noFill/>
                    </a:lnB>
                    <a:noFill/>
                  </a:tcPr>
                </a:tc>
                <a:tc>
                  <a:txBody>
                    <a:bodyPr/>
                    <a:lstStyle/>
                    <a:p>
                      <a:pPr algn="ctr" fontAlgn="b"/>
                      <a:r>
                        <a:rPr lang="en-US" sz="1100" b="0" i="0" u="none" strike="noStrike" dirty="0">
                          <a:solidFill>
                            <a:schemeClr val="tx1"/>
                          </a:solidFill>
                          <a:effectLst/>
                          <a:latin typeface="Calibri" panose="020F0502020204030204" pitchFamily="34" charset="0"/>
                        </a:rPr>
                        <a:t>42.81</a:t>
                      </a:r>
                    </a:p>
                  </a:txBody>
                  <a:tcPr marL="4491" marR="4491" marT="4491" marB="0" anchor="ctr">
                    <a:lnL>
                      <a:noFill/>
                    </a:lnL>
                    <a:lnR>
                      <a:noFill/>
                    </a:lnR>
                    <a:lnT>
                      <a:noFill/>
                    </a:lnT>
                    <a:lnB>
                      <a:noFill/>
                    </a:lnB>
                    <a:noFill/>
                  </a:tcPr>
                </a:tc>
                <a:tc>
                  <a:txBody>
                    <a:bodyPr/>
                    <a:lstStyle/>
                    <a:p>
                      <a:pPr algn="ctr" fontAlgn="b"/>
                      <a:r>
                        <a:rPr lang="en-US" sz="1100" b="0" i="0" u="none" strike="noStrike" dirty="0">
                          <a:solidFill>
                            <a:schemeClr val="tx1"/>
                          </a:solidFill>
                          <a:effectLst/>
                          <a:latin typeface="Calibri" panose="020F0502020204030204" pitchFamily="34" charset="0"/>
                        </a:rPr>
                        <a:t>0.99</a:t>
                      </a:r>
                    </a:p>
                  </a:txBody>
                  <a:tcPr marL="4491" marR="4491" marT="4491" marB="0" anchor="ctr">
                    <a:lnL>
                      <a:noFill/>
                    </a:lnL>
                    <a:lnR>
                      <a:noFill/>
                    </a:lnR>
                    <a:lnT>
                      <a:noFill/>
                    </a:lnT>
                    <a:lnB>
                      <a:noFill/>
                    </a:lnB>
                    <a:noFill/>
                  </a:tcPr>
                </a:tc>
                <a:tc>
                  <a:txBody>
                    <a:bodyPr/>
                    <a:lstStyle/>
                    <a:p>
                      <a:pPr algn="ctr" fontAlgn="b"/>
                      <a:r>
                        <a:rPr lang="en-US" sz="1100" b="0" i="0" u="none" strike="noStrike" dirty="0">
                          <a:solidFill>
                            <a:schemeClr val="tx1"/>
                          </a:solidFill>
                          <a:effectLst/>
                          <a:latin typeface="Calibri" panose="020F0502020204030204" pitchFamily="34" charset="0"/>
                        </a:rPr>
                        <a:t>1.00</a:t>
                      </a:r>
                    </a:p>
                  </a:txBody>
                  <a:tcPr marL="4491" marR="4491" marT="4491" marB="0" anchor="ctr">
                    <a:lnL>
                      <a:noFill/>
                    </a:lnL>
                    <a:lnR>
                      <a:noFill/>
                    </a:lnR>
                    <a:lnT>
                      <a:noFill/>
                    </a:lnT>
                    <a:lnB>
                      <a:noFill/>
                    </a:lnB>
                    <a:noFill/>
                  </a:tcPr>
                </a:tc>
                <a:tc>
                  <a:txBody>
                    <a:bodyPr/>
                    <a:lstStyle/>
                    <a:p>
                      <a:pPr algn="ctr" fontAlgn="b"/>
                      <a:r>
                        <a:rPr lang="en-US" sz="1100" b="0" i="0" u="none" strike="noStrike" dirty="0">
                          <a:solidFill>
                            <a:schemeClr val="tx1"/>
                          </a:solidFill>
                          <a:effectLst/>
                          <a:latin typeface="Calibri" panose="020F0502020204030204" pitchFamily="34" charset="0"/>
                        </a:rPr>
                        <a:t>1.23</a:t>
                      </a:r>
                    </a:p>
                  </a:txBody>
                  <a:tcPr marL="4491" marR="4491" marT="4491" marB="0" anchor="ctr">
                    <a:lnL>
                      <a:noFill/>
                    </a:lnL>
                    <a:lnR>
                      <a:noFill/>
                    </a:lnR>
                    <a:lnT>
                      <a:noFill/>
                    </a:lnT>
                    <a:lnB>
                      <a:noFill/>
                    </a:lnB>
                    <a:noFill/>
                  </a:tcPr>
                </a:tc>
                <a:extLst>
                  <a:ext uri="{0D108BD9-81ED-4DB2-BD59-A6C34878D82A}">
                    <a16:rowId xmlns:a16="http://schemas.microsoft.com/office/drawing/2014/main" val="4047611486"/>
                  </a:ext>
                </a:extLst>
              </a:tr>
              <a:tr h="393675">
                <a:tc>
                  <a:txBody>
                    <a:bodyPr/>
                    <a:lstStyle/>
                    <a:p>
                      <a:pPr algn="ctr" fontAlgn="b"/>
                      <a:r>
                        <a:rPr lang="en-US" sz="1100" b="1" i="0" u="none" strike="noStrike" dirty="0">
                          <a:solidFill>
                            <a:srgbClr val="000000"/>
                          </a:solidFill>
                          <a:effectLst/>
                          <a:latin typeface="Calibri" panose="020F0502020204030204" pitchFamily="34" charset="0"/>
                        </a:rPr>
                        <a:t>pop</a:t>
                      </a:r>
                    </a:p>
                  </a:txBody>
                  <a:tcPr marL="4491" marR="4491" marT="4491" marB="0" anchor="ctr">
                    <a:lnL>
                      <a:noFill/>
                    </a:lnL>
                    <a:lnR w="19050" cap="flat" cmpd="sng" algn="ctr">
                      <a:solidFill>
                        <a:schemeClr val="bg1">
                          <a:lumMod val="65000"/>
                        </a:schemeClr>
                      </a:solidFill>
                      <a:prstDash val="solid"/>
                      <a:round/>
                      <a:headEnd type="none" w="med" len="med"/>
                      <a:tailEnd type="none" w="med" len="med"/>
                    </a:lnR>
                    <a:lnT>
                      <a:noFill/>
                    </a:lnT>
                    <a:lnB>
                      <a:noFill/>
                    </a:lnB>
                    <a:solidFill>
                      <a:schemeClr val="bg1">
                        <a:lumMod val="85000"/>
                      </a:schemeClr>
                    </a:solidFill>
                  </a:tcPr>
                </a:tc>
                <a:tc>
                  <a:txBody>
                    <a:bodyPr/>
                    <a:lstStyle/>
                    <a:p>
                      <a:pPr algn="ctr" fontAlgn="b"/>
                      <a:r>
                        <a:rPr lang="en-US" sz="1100" b="0" i="0" u="none" strike="noStrike" dirty="0">
                          <a:solidFill>
                            <a:schemeClr val="tx1"/>
                          </a:solidFill>
                          <a:effectLst/>
                          <a:latin typeface="Calibri" panose="020F0502020204030204" pitchFamily="34" charset="0"/>
                        </a:rPr>
                        <a:t>1.24</a:t>
                      </a:r>
                    </a:p>
                  </a:txBody>
                  <a:tcPr marL="4491" marR="4491" marT="4491" marB="0" anchor="ctr">
                    <a:lnL w="19050" cap="flat" cmpd="sng" algn="ctr">
                      <a:solidFill>
                        <a:schemeClr val="bg1">
                          <a:lumMod val="65000"/>
                        </a:schemeClr>
                      </a:solidFill>
                      <a:prstDash val="solid"/>
                      <a:round/>
                      <a:headEnd type="none" w="med" len="med"/>
                      <a:tailEnd type="none" w="med" len="med"/>
                    </a:lnL>
                    <a:lnR>
                      <a:noFill/>
                    </a:lnR>
                    <a:lnT>
                      <a:noFill/>
                    </a:lnT>
                    <a:lnB>
                      <a:noFill/>
                    </a:lnB>
                    <a:solidFill>
                      <a:schemeClr val="bg1">
                        <a:lumMod val="85000"/>
                      </a:schemeClr>
                    </a:solidFill>
                  </a:tcPr>
                </a:tc>
                <a:tc>
                  <a:txBody>
                    <a:bodyPr/>
                    <a:lstStyle/>
                    <a:p>
                      <a:pPr algn="ctr" fontAlgn="b"/>
                      <a:r>
                        <a:rPr lang="en-US" sz="1100" b="0" i="0" u="none" strike="noStrike" dirty="0">
                          <a:solidFill>
                            <a:schemeClr val="tx1"/>
                          </a:solidFill>
                          <a:effectLst/>
                          <a:latin typeface="Calibri" panose="020F0502020204030204" pitchFamily="34" charset="0"/>
                        </a:rPr>
                        <a:t>1.02</a:t>
                      </a:r>
                    </a:p>
                  </a:txBody>
                  <a:tcPr marL="4491" marR="4491" marT="4491" marB="0" anchor="ctr">
                    <a:lnL>
                      <a:noFill/>
                    </a:lnL>
                    <a:lnR>
                      <a:noFill/>
                    </a:lnR>
                    <a:lnT>
                      <a:noFill/>
                    </a:lnT>
                    <a:lnB>
                      <a:noFill/>
                    </a:lnB>
                    <a:solidFill>
                      <a:schemeClr val="bg1">
                        <a:lumMod val="85000"/>
                      </a:schemeClr>
                    </a:solidFill>
                  </a:tcPr>
                </a:tc>
                <a:tc>
                  <a:txBody>
                    <a:bodyPr/>
                    <a:lstStyle/>
                    <a:p>
                      <a:pPr algn="ctr" fontAlgn="b"/>
                      <a:r>
                        <a:rPr lang="en-US" sz="1100" b="0" i="0" u="none" strike="noStrike" dirty="0">
                          <a:solidFill>
                            <a:schemeClr val="tx1"/>
                          </a:solidFill>
                          <a:effectLst/>
                          <a:latin typeface="Calibri" panose="020F0502020204030204" pitchFamily="34" charset="0"/>
                        </a:rPr>
                        <a:t>0.02</a:t>
                      </a:r>
                    </a:p>
                  </a:txBody>
                  <a:tcPr marL="4491" marR="4491" marT="4491" marB="0" anchor="ctr">
                    <a:lnL>
                      <a:noFill/>
                    </a:lnL>
                    <a:lnR>
                      <a:noFill/>
                    </a:lnR>
                    <a:lnT>
                      <a:noFill/>
                    </a:lnT>
                    <a:lnB>
                      <a:noFill/>
                    </a:lnB>
                    <a:solidFill>
                      <a:schemeClr val="bg1">
                        <a:lumMod val="85000"/>
                      </a:schemeClr>
                    </a:solidFill>
                  </a:tcPr>
                </a:tc>
                <a:tc>
                  <a:txBody>
                    <a:bodyPr/>
                    <a:lstStyle/>
                    <a:p>
                      <a:pPr algn="ctr" fontAlgn="b"/>
                      <a:r>
                        <a:rPr lang="en-US" sz="1100" b="0" i="0" u="none" strike="noStrike" dirty="0">
                          <a:solidFill>
                            <a:schemeClr val="tx1"/>
                          </a:solidFill>
                          <a:effectLst/>
                          <a:latin typeface="Calibri" panose="020F0502020204030204" pitchFamily="34" charset="0"/>
                        </a:rPr>
                        <a:t>0.04</a:t>
                      </a:r>
                    </a:p>
                  </a:txBody>
                  <a:tcPr marL="4491" marR="4491" marT="4491" marB="0" anchor="ctr">
                    <a:lnL>
                      <a:noFill/>
                    </a:lnL>
                    <a:lnR>
                      <a:noFill/>
                    </a:lnR>
                    <a:lnT>
                      <a:noFill/>
                    </a:lnT>
                    <a:lnB>
                      <a:noFill/>
                    </a:lnB>
                    <a:solidFill>
                      <a:schemeClr val="bg1">
                        <a:lumMod val="85000"/>
                      </a:schemeClr>
                    </a:solidFill>
                  </a:tcPr>
                </a:tc>
                <a:tc>
                  <a:txBody>
                    <a:bodyPr/>
                    <a:lstStyle/>
                    <a:p>
                      <a:pPr algn="ctr" fontAlgn="b"/>
                      <a:r>
                        <a:rPr lang="en-US" sz="1100" b="0" i="0" u="none" strike="noStrike" dirty="0">
                          <a:solidFill>
                            <a:schemeClr val="tx1"/>
                          </a:solidFill>
                          <a:effectLst/>
                          <a:latin typeface="Calibri" panose="020F0502020204030204" pitchFamily="34" charset="0"/>
                        </a:rPr>
                        <a:t>1.00</a:t>
                      </a:r>
                    </a:p>
                  </a:txBody>
                  <a:tcPr marL="4491" marR="4491" marT="4491" marB="0" anchor="ctr">
                    <a:lnL>
                      <a:noFill/>
                    </a:lnL>
                    <a:lnR>
                      <a:noFill/>
                    </a:lnR>
                    <a:lnT>
                      <a:noFill/>
                    </a:lnT>
                    <a:lnB>
                      <a:noFill/>
                    </a:lnB>
                    <a:solidFill>
                      <a:schemeClr val="bg1">
                        <a:lumMod val="85000"/>
                      </a:schemeClr>
                    </a:solidFill>
                  </a:tcPr>
                </a:tc>
                <a:tc>
                  <a:txBody>
                    <a:bodyPr/>
                    <a:lstStyle/>
                    <a:p>
                      <a:pPr algn="ctr" fontAlgn="b"/>
                      <a:r>
                        <a:rPr lang="en-US" sz="1100" b="0" i="0" u="none" strike="noStrike" dirty="0">
                          <a:solidFill>
                            <a:schemeClr val="tx1"/>
                          </a:solidFill>
                          <a:effectLst/>
                          <a:latin typeface="Calibri" panose="020F0502020204030204" pitchFamily="34" charset="0"/>
                        </a:rPr>
                        <a:t>0.93</a:t>
                      </a:r>
                    </a:p>
                  </a:txBody>
                  <a:tcPr marL="4491" marR="4491" marT="4491" marB="0" anchor="ctr">
                    <a:lnL>
                      <a:noFill/>
                    </a:lnL>
                    <a:lnR>
                      <a:noFill/>
                    </a:lnR>
                    <a:lnT>
                      <a:noFill/>
                    </a:lnT>
                    <a:lnB>
                      <a:noFill/>
                    </a:lnB>
                    <a:solidFill>
                      <a:schemeClr val="bg1">
                        <a:lumMod val="85000"/>
                      </a:schemeClr>
                    </a:solidFill>
                  </a:tcPr>
                </a:tc>
                <a:tc>
                  <a:txBody>
                    <a:bodyPr/>
                    <a:lstStyle/>
                    <a:p>
                      <a:pPr algn="ctr" fontAlgn="b"/>
                      <a:r>
                        <a:rPr lang="en-US" sz="1100" b="0" i="0" u="none" strike="noStrike" dirty="0">
                          <a:solidFill>
                            <a:schemeClr val="tx1"/>
                          </a:solidFill>
                          <a:effectLst/>
                          <a:latin typeface="Calibri" panose="020F0502020204030204" pitchFamily="34" charset="0"/>
                        </a:rPr>
                        <a:t>0.06</a:t>
                      </a:r>
                    </a:p>
                  </a:txBody>
                  <a:tcPr marL="4491" marR="4491" marT="4491" marB="0" anchor="ctr">
                    <a:lnL>
                      <a:noFill/>
                    </a:lnL>
                    <a:lnR>
                      <a:noFill/>
                    </a:lnR>
                    <a:lnT>
                      <a:noFill/>
                    </a:lnT>
                    <a:lnB>
                      <a:noFill/>
                    </a:lnB>
                    <a:solidFill>
                      <a:schemeClr val="bg1">
                        <a:lumMod val="85000"/>
                      </a:schemeClr>
                    </a:solidFill>
                  </a:tcPr>
                </a:tc>
                <a:tc>
                  <a:txBody>
                    <a:bodyPr/>
                    <a:lstStyle/>
                    <a:p>
                      <a:pPr algn="ctr" fontAlgn="b"/>
                      <a:r>
                        <a:rPr lang="en-US" sz="1100" b="0" i="0" u="none" strike="noStrike" dirty="0">
                          <a:solidFill>
                            <a:schemeClr val="tx1"/>
                          </a:solidFill>
                          <a:effectLst/>
                          <a:latin typeface="Calibri" panose="020F0502020204030204" pitchFamily="34" charset="0"/>
                        </a:rPr>
                        <a:t>2.76</a:t>
                      </a:r>
                    </a:p>
                  </a:txBody>
                  <a:tcPr marL="4491" marR="4491" marT="4491" marB="0" anchor="ctr">
                    <a:lnL>
                      <a:noFill/>
                    </a:lnL>
                    <a:lnR>
                      <a:noFill/>
                    </a:lnR>
                    <a:lnT>
                      <a:noFill/>
                    </a:lnT>
                    <a:lnB>
                      <a:noFill/>
                    </a:lnB>
                    <a:solidFill>
                      <a:schemeClr val="bg1">
                        <a:lumMod val="85000"/>
                      </a:schemeClr>
                    </a:solidFill>
                  </a:tcPr>
                </a:tc>
                <a:tc>
                  <a:txBody>
                    <a:bodyPr/>
                    <a:lstStyle/>
                    <a:p>
                      <a:pPr algn="ctr" fontAlgn="b"/>
                      <a:r>
                        <a:rPr lang="en-US" sz="1100" b="0" i="0" u="none" strike="noStrike" dirty="0">
                          <a:solidFill>
                            <a:schemeClr val="tx1"/>
                          </a:solidFill>
                          <a:effectLst/>
                          <a:latin typeface="Calibri" panose="020F0502020204030204" pitchFamily="34" charset="0"/>
                        </a:rPr>
                        <a:t>0.13</a:t>
                      </a:r>
                    </a:p>
                  </a:txBody>
                  <a:tcPr marL="4491" marR="4491" marT="4491" marB="0" anchor="ctr">
                    <a:lnL>
                      <a:noFill/>
                    </a:lnL>
                    <a:lnR>
                      <a:noFill/>
                    </a:lnR>
                    <a:lnT>
                      <a:noFill/>
                    </a:lnT>
                    <a:lnB>
                      <a:noFill/>
                    </a:lnB>
                    <a:solidFill>
                      <a:schemeClr val="bg1">
                        <a:lumMod val="85000"/>
                      </a:schemeClr>
                    </a:solidFill>
                  </a:tcPr>
                </a:tc>
                <a:tc>
                  <a:txBody>
                    <a:bodyPr/>
                    <a:lstStyle/>
                    <a:p>
                      <a:pPr algn="ctr" fontAlgn="b"/>
                      <a:r>
                        <a:rPr lang="en-US" sz="1100" b="0" i="0" u="none" strike="noStrike" dirty="0">
                          <a:solidFill>
                            <a:schemeClr val="tx1"/>
                          </a:solidFill>
                          <a:effectLst/>
                          <a:latin typeface="Calibri" panose="020F0502020204030204" pitchFamily="34" charset="0"/>
                        </a:rPr>
                        <a:t>0.36</a:t>
                      </a:r>
                    </a:p>
                  </a:txBody>
                  <a:tcPr marL="4491" marR="4491" marT="4491" marB="0" anchor="ctr">
                    <a:lnL>
                      <a:noFill/>
                    </a:lnL>
                    <a:lnR>
                      <a:noFill/>
                    </a:lnR>
                    <a:lnT>
                      <a:noFill/>
                    </a:lnT>
                    <a:lnB>
                      <a:noFill/>
                    </a:lnB>
                    <a:solidFill>
                      <a:schemeClr val="bg1">
                        <a:lumMod val="85000"/>
                      </a:schemeClr>
                    </a:solidFill>
                  </a:tcPr>
                </a:tc>
                <a:tc>
                  <a:txBody>
                    <a:bodyPr/>
                    <a:lstStyle/>
                    <a:p>
                      <a:pPr algn="ctr" fontAlgn="b"/>
                      <a:r>
                        <a:rPr lang="en-US" sz="1100" b="0" i="0" u="none" strike="noStrike" dirty="0">
                          <a:solidFill>
                            <a:schemeClr val="tx1"/>
                          </a:solidFill>
                          <a:effectLst/>
                          <a:latin typeface="Calibri" panose="020F0502020204030204" pitchFamily="34" charset="0"/>
                        </a:rPr>
                        <a:t>15.81</a:t>
                      </a:r>
                    </a:p>
                  </a:txBody>
                  <a:tcPr marL="4491" marR="4491" marT="4491" marB="0" anchor="ctr">
                    <a:lnL>
                      <a:noFill/>
                    </a:lnL>
                    <a:lnR>
                      <a:noFill/>
                    </a:lnR>
                    <a:lnT>
                      <a:noFill/>
                    </a:lnT>
                    <a:lnB>
                      <a:noFill/>
                    </a:lnB>
                    <a:solidFill>
                      <a:schemeClr val="bg1">
                        <a:lumMod val="85000"/>
                      </a:schemeClr>
                    </a:solidFill>
                  </a:tcPr>
                </a:tc>
                <a:tc>
                  <a:txBody>
                    <a:bodyPr/>
                    <a:lstStyle/>
                    <a:p>
                      <a:pPr algn="ctr" fontAlgn="b"/>
                      <a:r>
                        <a:rPr lang="en-US" sz="1100" b="0" i="0" u="none" strike="noStrike" dirty="0">
                          <a:solidFill>
                            <a:schemeClr val="tx1"/>
                          </a:solidFill>
                          <a:effectLst/>
                          <a:latin typeface="Calibri" panose="020F0502020204030204" pitchFamily="34" charset="0"/>
                        </a:rPr>
                        <a:t>0.99</a:t>
                      </a:r>
                    </a:p>
                  </a:txBody>
                  <a:tcPr marL="4491" marR="4491" marT="4491" marB="0" anchor="ctr">
                    <a:lnL>
                      <a:noFill/>
                    </a:lnL>
                    <a:lnR>
                      <a:noFill/>
                    </a:lnR>
                    <a:lnT>
                      <a:noFill/>
                    </a:lnT>
                    <a:lnB>
                      <a:noFill/>
                    </a:lnB>
                    <a:solidFill>
                      <a:schemeClr val="bg1">
                        <a:lumMod val="85000"/>
                      </a:schemeClr>
                    </a:solidFill>
                  </a:tcPr>
                </a:tc>
                <a:tc>
                  <a:txBody>
                    <a:bodyPr/>
                    <a:lstStyle/>
                    <a:p>
                      <a:pPr algn="ctr" fontAlgn="b"/>
                      <a:r>
                        <a:rPr lang="en-US" sz="1100" b="0" i="0" u="none" strike="noStrike" dirty="0">
                          <a:solidFill>
                            <a:schemeClr val="tx1"/>
                          </a:solidFill>
                          <a:effectLst/>
                          <a:latin typeface="Calibri" panose="020F0502020204030204" pitchFamily="34" charset="0"/>
                        </a:rPr>
                        <a:t>1.00</a:t>
                      </a:r>
                    </a:p>
                  </a:txBody>
                  <a:tcPr marL="4491" marR="4491" marT="4491" marB="0" anchor="ctr">
                    <a:lnL>
                      <a:noFill/>
                    </a:lnL>
                    <a:lnR>
                      <a:noFill/>
                    </a:lnR>
                    <a:lnT>
                      <a:noFill/>
                    </a:lnT>
                    <a:lnB>
                      <a:noFill/>
                    </a:lnB>
                    <a:solidFill>
                      <a:schemeClr val="bg1">
                        <a:lumMod val="85000"/>
                      </a:schemeClr>
                    </a:solidFill>
                  </a:tcPr>
                </a:tc>
                <a:tc>
                  <a:txBody>
                    <a:bodyPr/>
                    <a:lstStyle/>
                    <a:p>
                      <a:pPr algn="ctr" fontAlgn="b"/>
                      <a:r>
                        <a:rPr lang="en-US" sz="1100" b="0" i="0" u="none" strike="noStrike" dirty="0">
                          <a:solidFill>
                            <a:schemeClr val="tx1"/>
                          </a:solidFill>
                          <a:effectLst/>
                          <a:latin typeface="Calibri" panose="020F0502020204030204" pitchFamily="34" charset="0"/>
                        </a:rPr>
                        <a:t>1.28</a:t>
                      </a:r>
                    </a:p>
                  </a:txBody>
                  <a:tcPr marL="4491" marR="4491" marT="4491" marB="0" anchor="ctr">
                    <a:lnL>
                      <a:noFill/>
                    </a:lnL>
                    <a:lnR>
                      <a:noFill/>
                    </a:lnR>
                    <a:lnT>
                      <a:noFill/>
                    </a:lnT>
                    <a:lnB>
                      <a:noFill/>
                    </a:lnB>
                    <a:solidFill>
                      <a:schemeClr val="bg1">
                        <a:lumMod val="85000"/>
                      </a:schemeClr>
                    </a:solidFill>
                  </a:tcPr>
                </a:tc>
                <a:extLst>
                  <a:ext uri="{0D108BD9-81ED-4DB2-BD59-A6C34878D82A}">
                    <a16:rowId xmlns:a16="http://schemas.microsoft.com/office/drawing/2014/main" val="3767440638"/>
                  </a:ext>
                </a:extLst>
              </a:tr>
              <a:tr h="393675">
                <a:tc>
                  <a:txBody>
                    <a:bodyPr/>
                    <a:lstStyle/>
                    <a:p>
                      <a:pPr algn="ctr" fontAlgn="b"/>
                      <a:r>
                        <a:rPr lang="en-US" sz="1100" b="1" i="0" u="none" strike="noStrike" dirty="0" err="1">
                          <a:solidFill>
                            <a:srgbClr val="000000"/>
                          </a:solidFill>
                          <a:effectLst/>
                          <a:latin typeface="Calibri" panose="020F0502020204030204" pitchFamily="34" charset="0"/>
                        </a:rPr>
                        <a:t>r&amp;b</a:t>
                      </a:r>
                      <a:endParaRPr lang="en-US" sz="1100" b="1" i="0" u="none" strike="noStrike" dirty="0">
                        <a:solidFill>
                          <a:srgbClr val="000000"/>
                        </a:solidFill>
                        <a:effectLst/>
                        <a:latin typeface="Calibri" panose="020F0502020204030204" pitchFamily="34" charset="0"/>
                      </a:endParaRPr>
                    </a:p>
                  </a:txBody>
                  <a:tcPr marL="4491" marR="4491" marT="4491" marB="0" anchor="ctr">
                    <a:lnL>
                      <a:noFill/>
                    </a:lnL>
                    <a:lnR w="19050" cap="flat" cmpd="sng" algn="ctr">
                      <a:solidFill>
                        <a:schemeClr val="bg1">
                          <a:lumMod val="65000"/>
                        </a:schemeClr>
                      </a:solidFill>
                      <a:prstDash val="solid"/>
                      <a:round/>
                      <a:headEnd type="none" w="med" len="med"/>
                      <a:tailEnd type="none" w="med" len="med"/>
                    </a:lnR>
                    <a:lnT>
                      <a:noFill/>
                    </a:lnT>
                    <a:lnB>
                      <a:noFill/>
                    </a:lnB>
                    <a:noFill/>
                  </a:tcPr>
                </a:tc>
                <a:tc>
                  <a:txBody>
                    <a:bodyPr/>
                    <a:lstStyle/>
                    <a:p>
                      <a:pPr algn="ctr" fontAlgn="b"/>
                      <a:r>
                        <a:rPr lang="en-US" sz="1100" b="0" i="0" u="none" strike="noStrike" dirty="0">
                          <a:solidFill>
                            <a:schemeClr val="tx1"/>
                          </a:solidFill>
                          <a:effectLst/>
                          <a:latin typeface="Calibri" panose="020F0502020204030204" pitchFamily="34" charset="0"/>
                        </a:rPr>
                        <a:t>1.15</a:t>
                      </a:r>
                    </a:p>
                  </a:txBody>
                  <a:tcPr marL="4491" marR="4491" marT="4491" marB="0" anchor="ctr">
                    <a:lnL w="19050" cap="flat" cmpd="sng" algn="ctr">
                      <a:solidFill>
                        <a:schemeClr val="bg1">
                          <a:lumMod val="65000"/>
                        </a:schemeClr>
                      </a:solidFill>
                      <a:prstDash val="solid"/>
                      <a:round/>
                      <a:headEnd type="none" w="med" len="med"/>
                      <a:tailEnd type="none" w="med" len="med"/>
                    </a:lnL>
                    <a:lnR>
                      <a:noFill/>
                    </a:lnR>
                    <a:lnT>
                      <a:noFill/>
                    </a:lnT>
                    <a:lnB>
                      <a:noFill/>
                    </a:lnB>
                    <a:noFill/>
                  </a:tcPr>
                </a:tc>
                <a:tc>
                  <a:txBody>
                    <a:bodyPr/>
                    <a:lstStyle/>
                    <a:p>
                      <a:pPr algn="ctr" fontAlgn="b"/>
                      <a:r>
                        <a:rPr lang="en-US" sz="1100" b="0" i="0" u="none" strike="noStrike" dirty="0">
                          <a:solidFill>
                            <a:schemeClr val="tx1"/>
                          </a:solidFill>
                          <a:effectLst/>
                          <a:latin typeface="Calibri" panose="020F0502020204030204" pitchFamily="34" charset="0"/>
                        </a:rPr>
                        <a:t>1.00</a:t>
                      </a:r>
                    </a:p>
                  </a:txBody>
                  <a:tcPr marL="4491" marR="4491" marT="4491" marB="0" anchor="ctr">
                    <a:lnL>
                      <a:noFill/>
                    </a:lnL>
                    <a:lnR>
                      <a:noFill/>
                    </a:lnR>
                    <a:lnT>
                      <a:noFill/>
                    </a:lnT>
                    <a:lnB>
                      <a:noFill/>
                    </a:lnB>
                    <a:noFill/>
                  </a:tcPr>
                </a:tc>
                <a:tc>
                  <a:txBody>
                    <a:bodyPr/>
                    <a:lstStyle/>
                    <a:p>
                      <a:pPr algn="ctr" fontAlgn="b"/>
                      <a:r>
                        <a:rPr lang="en-US" sz="1100" b="0" i="0" u="none" strike="noStrike" dirty="0">
                          <a:solidFill>
                            <a:schemeClr val="tx1"/>
                          </a:solidFill>
                          <a:effectLst/>
                          <a:latin typeface="Calibri" panose="020F0502020204030204" pitchFamily="34" charset="0"/>
                        </a:rPr>
                        <a:t>0.06</a:t>
                      </a:r>
                    </a:p>
                  </a:txBody>
                  <a:tcPr marL="4491" marR="4491" marT="4491" marB="0" anchor="ctr">
                    <a:lnL>
                      <a:noFill/>
                    </a:lnL>
                    <a:lnR>
                      <a:noFill/>
                    </a:lnR>
                    <a:lnT>
                      <a:noFill/>
                    </a:lnT>
                    <a:lnB>
                      <a:noFill/>
                    </a:lnB>
                    <a:noFill/>
                  </a:tcPr>
                </a:tc>
                <a:tc>
                  <a:txBody>
                    <a:bodyPr/>
                    <a:lstStyle/>
                    <a:p>
                      <a:pPr algn="ctr" fontAlgn="b"/>
                      <a:r>
                        <a:rPr lang="en-US" sz="1100" b="0" i="0" u="none" strike="noStrike" dirty="0">
                          <a:solidFill>
                            <a:schemeClr val="tx1"/>
                          </a:solidFill>
                          <a:effectLst/>
                          <a:latin typeface="Calibri" panose="020F0502020204030204" pitchFamily="34" charset="0"/>
                        </a:rPr>
                        <a:t>0.00</a:t>
                      </a:r>
                    </a:p>
                  </a:txBody>
                  <a:tcPr marL="4491" marR="4491" marT="4491" marB="0" anchor="ctr">
                    <a:lnL>
                      <a:noFill/>
                    </a:lnL>
                    <a:lnR>
                      <a:noFill/>
                    </a:lnR>
                    <a:lnT>
                      <a:noFill/>
                    </a:lnT>
                    <a:lnB>
                      <a:noFill/>
                    </a:lnB>
                    <a:noFill/>
                  </a:tcPr>
                </a:tc>
                <a:tc>
                  <a:txBody>
                    <a:bodyPr/>
                    <a:lstStyle/>
                    <a:p>
                      <a:pPr algn="ctr" fontAlgn="b"/>
                      <a:r>
                        <a:rPr lang="en-US" sz="1100" b="0" i="0" u="none" strike="noStrike" dirty="0">
                          <a:solidFill>
                            <a:schemeClr val="tx1"/>
                          </a:solidFill>
                          <a:effectLst/>
                          <a:latin typeface="Calibri" panose="020F0502020204030204" pitchFamily="34" charset="0"/>
                        </a:rPr>
                        <a:t>1.00</a:t>
                      </a:r>
                    </a:p>
                  </a:txBody>
                  <a:tcPr marL="4491" marR="4491" marT="4491" marB="0" anchor="ctr">
                    <a:lnL>
                      <a:noFill/>
                    </a:lnL>
                    <a:lnR>
                      <a:noFill/>
                    </a:lnR>
                    <a:lnT>
                      <a:noFill/>
                    </a:lnT>
                    <a:lnB>
                      <a:noFill/>
                    </a:lnB>
                    <a:noFill/>
                  </a:tcPr>
                </a:tc>
                <a:tc>
                  <a:txBody>
                    <a:bodyPr/>
                    <a:lstStyle/>
                    <a:p>
                      <a:pPr algn="ctr" fontAlgn="b"/>
                      <a:r>
                        <a:rPr lang="en-US" sz="1100" b="0" i="0" u="none" strike="noStrike" dirty="0">
                          <a:solidFill>
                            <a:schemeClr val="tx1"/>
                          </a:solidFill>
                          <a:effectLst/>
                          <a:latin typeface="Calibri" panose="020F0502020204030204" pitchFamily="34" charset="0"/>
                        </a:rPr>
                        <a:t>0.89</a:t>
                      </a:r>
                    </a:p>
                  </a:txBody>
                  <a:tcPr marL="4491" marR="4491" marT="4491" marB="0" anchor="ctr">
                    <a:lnL>
                      <a:noFill/>
                    </a:lnL>
                    <a:lnR>
                      <a:noFill/>
                    </a:lnR>
                    <a:lnT>
                      <a:noFill/>
                    </a:lnT>
                    <a:lnB>
                      <a:noFill/>
                    </a:lnB>
                    <a:noFill/>
                  </a:tcPr>
                </a:tc>
                <a:tc>
                  <a:txBody>
                    <a:bodyPr/>
                    <a:lstStyle/>
                    <a:p>
                      <a:pPr algn="ctr" fontAlgn="b"/>
                      <a:r>
                        <a:rPr lang="en-US" sz="1100" b="0" i="0" u="none" strike="noStrike" dirty="0">
                          <a:solidFill>
                            <a:schemeClr val="tx1"/>
                          </a:solidFill>
                          <a:effectLst/>
                          <a:latin typeface="Calibri" panose="020F0502020204030204" pitchFamily="34" charset="0"/>
                        </a:rPr>
                        <a:t>61.11</a:t>
                      </a:r>
                    </a:p>
                  </a:txBody>
                  <a:tcPr marL="4491" marR="4491" marT="4491" marB="0" anchor="ctr">
                    <a:lnL>
                      <a:noFill/>
                    </a:lnL>
                    <a:lnR>
                      <a:noFill/>
                    </a:lnR>
                    <a:lnT>
                      <a:noFill/>
                    </a:lnT>
                    <a:lnB>
                      <a:noFill/>
                    </a:lnB>
                    <a:noFill/>
                  </a:tcPr>
                </a:tc>
                <a:tc>
                  <a:txBody>
                    <a:bodyPr/>
                    <a:lstStyle/>
                    <a:p>
                      <a:pPr algn="ctr" fontAlgn="b"/>
                      <a:r>
                        <a:rPr lang="en-US" sz="1100" b="0" i="0" u="none" strike="noStrike">
                          <a:solidFill>
                            <a:schemeClr val="tx1"/>
                          </a:solidFill>
                          <a:effectLst/>
                          <a:latin typeface="Calibri" panose="020F0502020204030204" pitchFamily="34" charset="0"/>
                        </a:rPr>
                        <a:t>4.60</a:t>
                      </a:r>
                    </a:p>
                  </a:txBody>
                  <a:tcPr marL="4491" marR="4491" marT="4491" marB="0" anchor="ctr">
                    <a:lnL>
                      <a:noFill/>
                    </a:lnL>
                    <a:lnR>
                      <a:noFill/>
                    </a:lnR>
                    <a:lnT>
                      <a:noFill/>
                    </a:lnT>
                    <a:lnB>
                      <a:noFill/>
                    </a:lnB>
                    <a:noFill/>
                  </a:tcPr>
                </a:tc>
                <a:tc>
                  <a:txBody>
                    <a:bodyPr/>
                    <a:lstStyle/>
                    <a:p>
                      <a:pPr algn="ctr" fontAlgn="b"/>
                      <a:r>
                        <a:rPr lang="en-US" sz="1100" b="0" i="0" u="none" strike="noStrike">
                          <a:solidFill>
                            <a:schemeClr val="tx1"/>
                          </a:solidFill>
                          <a:effectLst/>
                          <a:latin typeface="Calibri" panose="020F0502020204030204" pitchFamily="34" charset="0"/>
                        </a:rPr>
                        <a:t>0.02</a:t>
                      </a:r>
                    </a:p>
                  </a:txBody>
                  <a:tcPr marL="4491" marR="4491" marT="4491" marB="0" anchor="ctr">
                    <a:lnL>
                      <a:noFill/>
                    </a:lnL>
                    <a:lnR>
                      <a:noFill/>
                    </a:lnR>
                    <a:lnT>
                      <a:noFill/>
                    </a:lnT>
                    <a:lnB>
                      <a:noFill/>
                    </a:lnB>
                    <a:noFill/>
                  </a:tcPr>
                </a:tc>
                <a:tc>
                  <a:txBody>
                    <a:bodyPr/>
                    <a:lstStyle/>
                    <a:p>
                      <a:pPr algn="ctr" fontAlgn="b"/>
                      <a:r>
                        <a:rPr lang="en-US" sz="1100" b="0" i="0" u="none" strike="noStrike">
                          <a:solidFill>
                            <a:schemeClr val="tx1"/>
                          </a:solidFill>
                          <a:effectLst/>
                          <a:latin typeface="Calibri" panose="020F0502020204030204" pitchFamily="34" charset="0"/>
                        </a:rPr>
                        <a:t>0.53</a:t>
                      </a:r>
                    </a:p>
                  </a:txBody>
                  <a:tcPr marL="4491" marR="4491" marT="4491" marB="0" anchor="ctr">
                    <a:lnL>
                      <a:noFill/>
                    </a:lnL>
                    <a:lnR>
                      <a:noFill/>
                    </a:lnR>
                    <a:lnT>
                      <a:noFill/>
                    </a:lnT>
                    <a:lnB>
                      <a:noFill/>
                    </a:lnB>
                    <a:noFill/>
                  </a:tcPr>
                </a:tc>
                <a:tc>
                  <a:txBody>
                    <a:bodyPr/>
                    <a:lstStyle/>
                    <a:p>
                      <a:pPr algn="ctr" fontAlgn="b"/>
                      <a:r>
                        <a:rPr lang="en-US" sz="1100" b="0" i="0" u="none" strike="noStrike" dirty="0">
                          <a:solidFill>
                            <a:schemeClr val="tx1"/>
                          </a:solidFill>
                          <a:effectLst/>
                          <a:latin typeface="Calibri" panose="020F0502020204030204" pitchFamily="34" charset="0"/>
                        </a:rPr>
                        <a:t>40.44</a:t>
                      </a:r>
                    </a:p>
                  </a:txBody>
                  <a:tcPr marL="4491" marR="4491" marT="4491" marB="0" anchor="ctr">
                    <a:lnL>
                      <a:noFill/>
                    </a:lnL>
                    <a:lnR>
                      <a:noFill/>
                    </a:lnR>
                    <a:lnT>
                      <a:noFill/>
                    </a:lnT>
                    <a:lnB>
                      <a:noFill/>
                    </a:lnB>
                    <a:noFill/>
                  </a:tcPr>
                </a:tc>
                <a:tc>
                  <a:txBody>
                    <a:bodyPr/>
                    <a:lstStyle/>
                    <a:p>
                      <a:pPr algn="ctr" fontAlgn="b"/>
                      <a:r>
                        <a:rPr lang="en-US" sz="1100" b="0" i="0" u="none" strike="noStrike" dirty="0">
                          <a:solidFill>
                            <a:schemeClr val="tx1"/>
                          </a:solidFill>
                          <a:effectLst/>
                          <a:latin typeface="Calibri" panose="020F0502020204030204" pitchFamily="34" charset="0"/>
                        </a:rPr>
                        <a:t>0.99</a:t>
                      </a:r>
                    </a:p>
                  </a:txBody>
                  <a:tcPr marL="4491" marR="4491" marT="4491" marB="0" anchor="ctr">
                    <a:lnL>
                      <a:noFill/>
                    </a:lnL>
                    <a:lnR>
                      <a:noFill/>
                    </a:lnR>
                    <a:lnT>
                      <a:noFill/>
                    </a:lnT>
                    <a:lnB>
                      <a:noFill/>
                    </a:lnB>
                    <a:noFill/>
                  </a:tcPr>
                </a:tc>
                <a:tc>
                  <a:txBody>
                    <a:bodyPr/>
                    <a:lstStyle/>
                    <a:p>
                      <a:pPr algn="ctr" fontAlgn="b"/>
                      <a:r>
                        <a:rPr lang="en-US" sz="1100" b="0" i="0" u="none" strike="noStrike" dirty="0">
                          <a:solidFill>
                            <a:schemeClr val="tx1"/>
                          </a:solidFill>
                          <a:effectLst/>
                          <a:latin typeface="Calibri" panose="020F0502020204030204" pitchFamily="34" charset="0"/>
                        </a:rPr>
                        <a:t>1.00</a:t>
                      </a:r>
                    </a:p>
                  </a:txBody>
                  <a:tcPr marL="4491" marR="4491" marT="4491" marB="0" anchor="ctr">
                    <a:lnL>
                      <a:noFill/>
                    </a:lnL>
                    <a:lnR>
                      <a:noFill/>
                    </a:lnR>
                    <a:lnT>
                      <a:noFill/>
                    </a:lnT>
                    <a:lnB>
                      <a:noFill/>
                    </a:lnB>
                    <a:noFill/>
                  </a:tcPr>
                </a:tc>
                <a:tc>
                  <a:txBody>
                    <a:bodyPr/>
                    <a:lstStyle/>
                    <a:p>
                      <a:pPr algn="ctr" fontAlgn="b"/>
                      <a:r>
                        <a:rPr lang="en-US" sz="1100" b="0" i="0" u="none" strike="noStrike" dirty="0">
                          <a:solidFill>
                            <a:schemeClr val="tx1"/>
                          </a:solidFill>
                          <a:effectLst/>
                          <a:latin typeface="Calibri" panose="020F0502020204030204" pitchFamily="34" charset="0"/>
                        </a:rPr>
                        <a:t>1.01</a:t>
                      </a:r>
                    </a:p>
                  </a:txBody>
                  <a:tcPr marL="4491" marR="4491" marT="4491" marB="0" anchor="ctr">
                    <a:lnL>
                      <a:noFill/>
                    </a:lnL>
                    <a:lnR>
                      <a:noFill/>
                    </a:lnR>
                    <a:lnT>
                      <a:noFill/>
                    </a:lnT>
                    <a:lnB>
                      <a:noFill/>
                    </a:lnB>
                    <a:noFill/>
                  </a:tcPr>
                </a:tc>
                <a:extLst>
                  <a:ext uri="{0D108BD9-81ED-4DB2-BD59-A6C34878D82A}">
                    <a16:rowId xmlns:a16="http://schemas.microsoft.com/office/drawing/2014/main" val="2336704162"/>
                  </a:ext>
                </a:extLst>
              </a:tr>
              <a:tr h="393675">
                <a:tc>
                  <a:txBody>
                    <a:bodyPr/>
                    <a:lstStyle/>
                    <a:p>
                      <a:pPr algn="ctr" fontAlgn="b"/>
                      <a:r>
                        <a:rPr lang="en-US" sz="1100" b="1" i="0" u="none" strike="noStrike" dirty="0">
                          <a:solidFill>
                            <a:srgbClr val="000000"/>
                          </a:solidFill>
                          <a:effectLst/>
                          <a:latin typeface="Calibri" panose="020F0502020204030204" pitchFamily="34" charset="0"/>
                        </a:rPr>
                        <a:t>rap</a:t>
                      </a:r>
                    </a:p>
                  </a:txBody>
                  <a:tcPr marL="4491" marR="4491" marT="4491" marB="0" anchor="ctr">
                    <a:lnL>
                      <a:noFill/>
                    </a:lnL>
                    <a:lnR w="19050" cap="flat" cmpd="sng" algn="ctr">
                      <a:solidFill>
                        <a:schemeClr val="bg1">
                          <a:lumMod val="65000"/>
                        </a:schemeClr>
                      </a:solidFill>
                      <a:prstDash val="solid"/>
                      <a:round/>
                      <a:headEnd type="none" w="med" len="med"/>
                      <a:tailEnd type="none" w="med" len="med"/>
                    </a:lnR>
                    <a:lnT>
                      <a:noFill/>
                    </a:lnT>
                    <a:lnB>
                      <a:noFill/>
                    </a:lnB>
                    <a:solidFill>
                      <a:schemeClr val="bg1">
                        <a:lumMod val="85000"/>
                      </a:schemeClr>
                    </a:solidFill>
                  </a:tcPr>
                </a:tc>
                <a:tc>
                  <a:txBody>
                    <a:bodyPr/>
                    <a:lstStyle/>
                    <a:p>
                      <a:pPr algn="ctr" fontAlgn="b"/>
                      <a:r>
                        <a:rPr lang="en-US" sz="1100" b="0" i="0" u="none" strike="noStrike" dirty="0">
                          <a:solidFill>
                            <a:schemeClr val="tx1"/>
                          </a:solidFill>
                          <a:effectLst/>
                          <a:latin typeface="Calibri" panose="020F0502020204030204" pitchFamily="34" charset="0"/>
                        </a:rPr>
                        <a:t>1.11</a:t>
                      </a:r>
                    </a:p>
                  </a:txBody>
                  <a:tcPr marL="4491" marR="4491" marT="4491" marB="0" anchor="ctr">
                    <a:lnL w="19050" cap="flat" cmpd="sng" algn="ctr">
                      <a:solidFill>
                        <a:schemeClr val="bg1">
                          <a:lumMod val="65000"/>
                        </a:schemeClr>
                      </a:solidFill>
                      <a:prstDash val="solid"/>
                      <a:round/>
                      <a:headEnd type="none" w="med" len="med"/>
                      <a:tailEnd type="none" w="med" len="med"/>
                    </a:lnL>
                    <a:lnR>
                      <a:noFill/>
                    </a:lnR>
                    <a:lnT>
                      <a:noFill/>
                    </a:lnT>
                    <a:lnB>
                      <a:noFill/>
                    </a:lnB>
                    <a:solidFill>
                      <a:schemeClr val="bg1">
                        <a:lumMod val="85000"/>
                      </a:schemeClr>
                    </a:solidFill>
                  </a:tcPr>
                </a:tc>
                <a:tc>
                  <a:txBody>
                    <a:bodyPr/>
                    <a:lstStyle/>
                    <a:p>
                      <a:pPr algn="ctr" fontAlgn="b"/>
                      <a:r>
                        <a:rPr lang="en-US" sz="1100" b="0" i="0" u="none" strike="noStrike" dirty="0">
                          <a:solidFill>
                            <a:schemeClr val="tx1"/>
                          </a:solidFill>
                          <a:effectLst/>
                          <a:latin typeface="Calibri" panose="020F0502020204030204" pitchFamily="34" charset="0"/>
                        </a:rPr>
                        <a:t>1.01</a:t>
                      </a:r>
                    </a:p>
                  </a:txBody>
                  <a:tcPr marL="4491" marR="4491" marT="4491" marB="0" anchor="ctr">
                    <a:lnL>
                      <a:noFill/>
                    </a:lnL>
                    <a:lnR>
                      <a:noFill/>
                    </a:lnR>
                    <a:lnT>
                      <a:noFill/>
                    </a:lnT>
                    <a:lnB>
                      <a:noFill/>
                    </a:lnB>
                    <a:solidFill>
                      <a:schemeClr val="bg1">
                        <a:lumMod val="85000"/>
                      </a:schemeClr>
                    </a:solidFill>
                  </a:tcPr>
                </a:tc>
                <a:tc>
                  <a:txBody>
                    <a:bodyPr/>
                    <a:lstStyle/>
                    <a:p>
                      <a:pPr algn="ctr" fontAlgn="b"/>
                      <a:r>
                        <a:rPr lang="en-US" sz="1100" b="1" i="0" u="none" strike="noStrike" dirty="0">
                          <a:solidFill>
                            <a:schemeClr val="tx1"/>
                          </a:solidFill>
                          <a:effectLst/>
                          <a:latin typeface="Calibri" panose="020F0502020204030204" pitchFamily="34" charset="0"/>
                        </a:rPr>
                        <a:t>2.94</a:t>
                      </a:r>
                    </a:p>
                  </a:txBody>
                  <a:tcPr marL="4491" marR="4491" marT="4491" marB="0" anchor="ctr">
                    <a:lnL>
                      <a:noFill/>
                    </a:lnL>
                    <a:lnR>
                      <a:noFill/>
                    </a:lnR>
                    <a:lnT>
                      <a:noFill/>
                    </a:lnT>
                    <a:lnB>
                      <a:noFill/>
                    </a:lnB>
                    <a:solidFill>
                      <a:schemeClr val="bg1">
                        <a:lumMod val="85000"/>
                      </a:schemeClr>
                    </a:solidFill>
                  </a:tcPr>
                </a:tc>
                <a:tc>
                  <a:txBody>
                    <a:bodyPr/>
                    <a:lstStyle/>
                    <a:p>
                      <a:pPr algn="ctr" fontAlgn="b"/>
                      <a:r>
                        <a:rPr lang="en-US" sz="1100" b="0" i="0" u="none" strike="noStrike" dirty="0">
                          <a:solidFill>
                            <a:schemeClr val="tx1"/>
                          </a:solidFill>
                          <a:effectLst/>
                          <a:latin typeface="Calibri" panose="020F0502020204030204" pitchFamily="34" charset="0"/>
                        </a:rPr>
                        <a:t>0.01</a:t>
                      </a:r>
                    </a:p>
                  </a:txBody>
                  <a:tcPr marL="4491" marR="4491" marT="4491" marB="0" anchor="ctr">
                    <a:lnL>
                      <a:noFill/>
                    </a:lnL>
                    <a:lnR>
                      <a:noFill/>
                    </a:lnR>
                    <a:lnT>
                      <a:noFill/>
                    </a:lnT>
                    <a:lnB>
                      <a:noFill/>
                    </a:lnB>
                    <a:solidFill>
                      <a:schemeClr val="bg1">
                        <a:lumMod val="85000"/>
                      </a:schemeClr>
                    </a:solidFill>
                  </a:tcPr>
                </a:tc>
                <a:tc>
                  <a:txBody>
                    <a:bodyPr/>
                    <a:lstStyle/>
                    <a:p>
                      <a:pPr algn="ctr" fontAlgn="b"/>
                      <a:r>
                        <a:rPr lang="en-US" sz="1100" b="0" i="0" u="none" strike="noStrike" dirty="0">
                          <a:solidFill>
                            <a:schemeClr val="tx1"/>
                          </a:solidFill>
                          <a:effectLst/>
                          <a:latin typeface="Calibri" panose="020F0502020204030204" pitchFamily="34" charset="0"/>
                        </a:rPr>
                        <a:t>1.00</a:t>
                      </a:r>
                    </a:p>
                  </a:txBody>
                  <a:tcPr marL="4491" marR="4491" marT="4491" marB="0" anchor="ctr">
                    <a:lnL>
                      <a:noFill/>
                    </a:lnL>
                    <a:lnR>
                      <a:noFill/>
                    </a:lnR>
                    <a:lnT>
                      <a:noFill/>
                    </a:lnT>
                    <a:lnB>
                      <a:noFill/>
                    </a:lnB>
                    <a:solidFill>
                      <a:schemeClr val="bg1">
                        <a:lumMod val="85000"/>
                      </a:schemeClr>
                    </a:solidFill>
                  </a:tcPr>
                </a:tc>
                <a:tc>
                  <a:txBody>
                    <a:bodyPr/>
                    <a:lstStyle/>
                    <a:p>
                      <a:pPr algn="ctr" fontAlgn="b"/>
                      <a:r>
                        <a:rPr lang="en-US" sz="1100" b="0" i="0" u="none" strike="noStrike" dirty="0">
                          <a:solidFill>
                            <a:schemeClr val="tx1"/>
                          </a:solidFill>
                          <a:effectLst/>
                          <a:latin typeface="Calibri" panose="020F0502020204030204" pitchFamily="34" charset="0"/>
                        </a:rPr>
                        <a:t>0.92</a:t>
                      </a:r>
                    </a:p>
                  </a:txBody>
                  <a:tcPr marL="4491" marR="4491" marT="4491" marB="0" anchor="ctr">
                    <a:lnL>
                      <a:noFill/>
                    </a:lnL>
                    <a:lnR>
                      <a:noFill/>
                    </a:lnR>
                    <a:lnT>
                      <a:noFill/>
                    </a:lnT>
                    <a:lnB>
                      <a:noFill/>
                    </a:lnB>
                    <a:solidFill>
                      <a:schemeClr val="bg1">
                        <a:lumMod val="85000"/>
                      </a:schemeClr>
                    </a:solidFill>
                  </a:tcPr>
                </a:tc>
                <a:tc>
                  <a:txBody>
                    <a:bodyPr/>
                    <a:lstStyle/>
                    <a:p>
                      <a:pPr algn="ctr" fontAlgn="b"/>
                      <a:r>
                        <a:rPr lang="en-US" sz="1100" b="0" i="0" u="none" strike="noStrike" dirty="0">
                          <a:solidFill>
                            <a:schemeClr val="tx1"/>
                          </a:solidFill>
                          <a:effectLst/>
                          <a:latin typeface="Calibri" panose="020F0502020204030204" pitchFamily="34" charset="0"/>
                        </a:rPr>
                        <a:t>11060.57</a:t>
                      </a:r>
                    </a:p>
                  </a:txBody>
                  <a:tcPr marL="4491" marR="4491" marT="4491" marB="0" anchor="ctr">
                    <a:lnL>
                      <a:noFill/>
                    </a:lnL>
                    <a:lnR>
                      <a:noFill/>
                    </a:lnR>
                    <a:lnT>
                      <a:noFill/>
                    </a:lnT>
                    <a:lnB>
                      <a:noFill/>
                    </a:lnB>
                    <a:solidFill>
                      <a:schemeClr val="bg1">
                        <a:lumMod val="85000"/>
                      </a:schemeClr>
                    </a:solidFill>
                  </a:tcPr>
                </a:tc>
                <a:tc>
                  <a:txBody>
                    <a:bodyPr/>
                    <a:lstStyle/>
                    <a:p>
                      <a:pPr algn="ctr" fontAlgn="b"/>
                      <a:r>
                        <a:rPr lang="en-US" sz="1100" b="0" i="0" u="none" strike="noStrike" dirty="0">
                          <a:solidFill>
                            <a:schemeClr val="tx1"/>
                          </a:solidFill>
                          <a:effectLst/>
                          <a:latin typeface="Calibri" panose="020F0502020204030204" pitchFamily="34" charset="0"/>
                        </a:rPr>
                        <a:t>2.88</a:t>
                      </a:r>
                    </a:p>
                  </a:txBody>
                  <a:tcPr marL="4491" marR="4491" marT="4491" marB="0" anchor="ctr">
                    <a:lnL>
                      <a:noFill/>
                    </a:lnL>
                    <a:lnR>
                      <a:noFill/>
                    </a:lnR>
                    <a:lnT>
                      <a:noFill/>
                    </a:lnT>
                    <a:lnB>
                      <a:noFill/>
                    </a:lnB>
                    <a:solidFill>
                      <a:schemeClr val="bg1">
                        <a:lumMod val="85000"/>
                      </a:schemeClr>
                    </a:solidFill>
                  </a:tcPr>
                </a:tc>
                <a:tc>
                  <a:txBody>
                    <a:bodyPr/>
                    <a:lstStyle/>
                    <a:p>
                      <a:pPr algn="ctr" fontAlgn="b"/>
                      <a:r>
                        <a:rPr lang="en-US" sz="1100" b="0" i="0" u="none" strike="noStrike" dirty="0">
                          <a:solidFill>
                            <a:schemeClr val="tx1"/>
                          </a:solidFill>
                          <a:effectLst/>
                          <a:latin typeface="Calibri" panose="020F0502020204030204" pitchFamily="34" charset="0"/>
                        </a:rPr>
                        <a:t>0.25</a:t>
                      </a:r>
                    </a:p>
                  </a:txBody>
                  <a:tcPr marL="4491" marR="4491" marT="4491" marB="0" anchor="ctr">
                    <a:lnL>
                      <a:noFill/>
                    </a:lnL>
                    <a:lnR>
                      <a:noFill/>
                    </a:lnR>
                    <a:lnT>
                      <a:noFill/>
                    </a:lnT>
                    <a:lnB>
                      <a:noFill/>
                    </a:lnB>
                    <a:solidFill>
                      <a:schemeClr val="bg1">
                        <a:lumMod val="85000"/>
                      </a:schemeClr>
                    </a:solidFill>
                  </a:tcPr>
                </a:tc>
                <a:tc>
                  <a:txBody>
                    <a:bodyPr/>
                    <a:lstStyle/>
                    <a:p>
                      <a:pPr algn="ctr" fontAlgn="b"/>
                      <a:r>
                        <a:rPr lang="en-US" sz="1100" b="0" i="0" u="none" strike="noStrike">
                          <a:solidFill>
                            <a:schemeClr val="tx1"/>
                          </a:solidFill>
                          <a:effectLst/>
                          <a:latin typeface="Calibri" panose="020F0502020204030204" pitchFamily="34" charset="0"/>
                        </a:rPr>
                        <a:t>0.89</a:t>
                      </a:r>
                    </a:p>
                  </a:txBody>
                  <a:tcPr marL="4491" marR="4491" marT="4491" marB="0" anchor="ctr">
                    <a:lnL>
                      <a:noFill/>
                    </a:lnL>
                    <a:lnR>
                      <a:noFill/>
                    </a:lnR>
                    <a:lnT>
                      <a:noFill/>
                    </a:lnT>
                    <a:lnB>
                      <a:noFill/>
                    </a:lnB>
                    <a:solidFill>
                      <a:schemeClr val="bg1">
                        <a:lumMod val="85000"/>
                      </a:schemeClr>
                    </a:solidFill>
                  </a:tcPr>
                </a:tc>
                <a:tc>
                  <a:txBody>
                    <a:bodyPr/>
                    <a:lstStyle/>
                    <a:p>
                      <a:pPr algn="ctr" fontAlgn="b"/>
                      <a:r>
                        <a:rPr lang="en-US" sz="1100" b="0" i="0" u="none" strike="noStrike">
                          <a:solidFill>
                            <a:schemeClr val="tx1"/>
                          </a:solidFill>
                          <a:effectLst/>
                          <a:latin typeface="Calibri" panose="020F0502020204030204" pitchFamily="34" charset="0"/>
                        </a:rPr>
                        <a:t>5.48</a:t>
                      </a:r>
                    </a:p>
                  </a:txBody>
                  <a:tcPr marL="4491" marR="4491" marT="4491" marB="0" anchor="ctr">
                    <a:lnL>
                      <a:noFill/>
                    </a:lnL>
                    <a:lnR>
                      <a:noFill/>
                    </a:lnR>
                    <a:lnT>
                      <a:noFill/>
                    </a:lnT>
                    <a:lnB>
                      <a:noFill/>
                    </a:lnB>
                    <a:solidFill>
                      <a:schemeClr val="bg1">
                        <a:lumMod val="85000"/>
                      </a:schemeClr>
                    </a:solidFill>
                  </a:tcPr>
                </a:tc>
                <a:tc>
                  <a:txBody>
                    <a:bodyPr/>
                    <a:lstStyle/>
                    <a:p>
                      <a:pPr algn="ctr" fontAlgn="b"/>
                      <a:r>
                        <a:rPr lang="en-US" sz="1100" b="0" i="0" u="none" strike="noStrike" dirty="0">
                          <a:solidFill>
                            <a:schemeClr val="tx1"/>
                          </a:solidFill>
                          <a:effectLst/>
                          <a:latin typeface="Calibri" panose="020F0502020204030204" pitchFamily="34" charset="0"/>
                        </a:rPr>
                        <a:t>0.99</a:t>
                      </a:r>
                    </a:p>
                  </a:txBody>
                  <a:tcPr marL="4491" marR="4491" marT="4491" marB="0" anchor="ctr">
                    <a:lnL>
                      <a:noFill/>
                    </a:lnL>
                    <a:lnR>
                      <a:noFill/>
                    </a:lnR>
                    <a:lnT>
                      <a:noFill/>
                    </a:lnT>
                    <a:lnB>
                      <a:noFill/>
                    </a:lnB>
                    <a:solidFill>
                      <a:schemeClr val="bg1">
                        <a:lumMod val="85000"/>
                      </a:schemeClr>
                    </a:solidFill>
                  </a:tcPr>
                </a:tc>
                <a:tc>
                  <a:txBody>
                    <a:bodyPr/>
                    <a:lstStyle/>
                    <a:p>
                      <a:pPr algn="ctr" fontAlgn="b"/>
                      <a:r>
                        <a:rPr lang="en-US" sz="1100" b="0" i="0" u="none" strike="noStrike" dirty="0">
                          <a:solidFill>
                            <a:schemeClr val="tx1"/>
                          </a:solidFill>
                          <a:effectLst/>
                          <a:latin typeface="Calibri" panose="020F0502020204030204" pitchFamily="34" charset="0"/>
                        </a:rPr>
                        <a:t>1.00</a:t>
                      </a:r>
                    </a:p>
                  </a:txBody>
                  <a:tcPr marL="4491" marR="4491" marT="4491" marB="0" anchor="ctr">
                    <a:lnL>
                      <a:noFill/>
                    </a:lnL>
                    <a:lnR>
                      <a:noFill/>
                    </a:lnR>
                    <a:lnT>
                      <a:noFill/>
                    </a:lnT>
                    <a:lnB>
                      <a:noFill/>
                    </a:lnB>
                    <a:solidFill>
                      <a:schemeClr val="bg1">
                        <a:lumMod val="85000"/>
                      </a:schemeClr>
                    </a:solidFill>
                  </a:tcPr>
                </a:tc>
                <a:tc>
                  <a:txBody>
                    <a:bodyPr/>
                    <a:lstStyle/>
                    <a:p>
                      <a:pPr algn="ctr" fontAlgn="b"/>
                      <a:r>
                        <a:rPr lang="en-US" sz="1100" b="0" i="0" u="none" strike="noStrike" dirty="0">
                          <a:solidFill>
                            <a:schemeClr val="tx1"/>
                          </a:solidFill>
                          <a:effectLst/>
                          <a:latin typeface="Calibri" panose="020F0502020204030204" pitchFamily="34" charset="0"/>
                        </a:rPr>
                        <a:t>1.07</a:t>
                      </a:r>
                    </a:p>
                  </a:txBody>
                  <a:tcPr marL="4491" marR="4491" marT="4491" marB="0" anchor="ctr">
                    <a:lnL>
                      <a:noFill/>
                    </a:lnL>
                    <a:lnR>
                      <a:noFill/>
                    </a:lnR>
                    <a:lnT>
                      <a:noFill/>
                    </a:lnT>
                    <a:lnB>
                      <a:noFill/>
                    </a:lnB>
                    <a:solidFill>
                      <a:schemeClr val="bg1">
                        <a:lumMod val="85000"/>
                      </a:schemeClr>
                    </a:solidFill>
                  </a:tcPr>
                </a:tc>
                <a:extLst>
                  <a:ext uri="{0D108BD9-81ED-4DB2-BD59-A6C34878D82A}">
                    <a16:rowId xmlns:a16="http://schemas.microsoft.com/office/drawing/2014/main" val="439117942"/>
                  </a:ext>
                </a:extLst>
              </a:tr>
              <a:tr h="393675">
                <a:tc>
                  <a:txBody>
                    <a:bodyPr/>
                    <a:lstStyle/>
                    <a:p>
                      <a:pPr algn="ctr" fontAlgn="b"/>
                      <a:r>
                        <a:rPr lang="en-US" sz="1100" b="1" i="0" u="none" strike="noStrike" dirty="0">
                          <a:solidFill>
                            <a:srgbClr val="000000"/>
                          </a:solidFill>
                          <a:effectLst/>
                          <a:latin typeface="Calibri" panose="020F0502020204030204" pitchFamily="34" charset="0"/>
                        </a:rPr>
                        <a:t>rock</a:t>
                      </a:r>
                    </a:p>
                  </a:txBody>
                  <a:tcPr marL="4491" marR="4491" marT="4491" marB="0" anchor="ctr">
                    <a:lnL>
                      <a:noFill/>
                    </a:lnL>
                    <a:lnR w="19050" cap="flat" cmpd="sng" algn="ctr">
                      <a:solidFill>
                        <a:schemeClr val="bg1">
                          <a:lumMod val="65000"/>
                        </a:schemeClr>
                      </a:solidFill>
                      <a:prstDash val="solid"/>
                      <a:round/>
                      <a:headEnd type="none" w="med" len="med"/>
                      <a:tailEnd type="none" w="med" len="med"/>
                    </a:lnR>
                    <a:lnT>
                      <a:noFill/>
                    </a:lnT>
                    <a:lnB w="19050" cap="flat" cmpd="sng" algn="ctr">
                      <a:solidFill>
                        <a:schemeClr val="bg1">
                          <a:lumMod val="65000"/>
                        </a:schemeClr>
                      </a:solidFill>
                      <a:prstDash val="solid"/>
                      <a:round/>
                      <a:headEnd type="none" w="med" len="med"/>
                      <a:tailEnd type="none" w="med" len="med"/>
                    </a:lnB>
                    <a:noFill/>
                  </a:tcPr>
                </a:tc>
                <a:tc>
                  <a:txBody>
                    <a:bodyPr/>
                    <a:lstStyle/>
                    <a:p>
                      <a:pPr algn="ctr" fontAlgn="b"/>
                      <a:r>
                        <a:rPr lang="en-US" sz="1100" b="1" i="0" u="none" strike="noStrike" dirty="0">
                          <a:solidFill>
                            <a:schemeClr val="tx1"/>
                          </a:solidFill>
                          <a:effectLst/>
                          <a:latin typeface="Calibri" panose="020F0502020204030204" pitchFamily="34" charset="0"/>
                        </a:rPr>
                        <a:t>0.30</a:t>
                      </a:r>
                    </a:p>
                  </a:txBody>
                  <a:tcPr marL="4491" marR="4491" marT="4491" marB="0" anchor="ctr">
                    <a:lnL w="19050" cap="flat" cmpd="sng" algn="ctr">
                      <a:solidFill>
                        <a:schemeClr val="bg1">
                          <a:lumMod val="65000"/>
                        </a:schemeClr>
                      </a:solidFill>
                      <a:prstDash val="solid"/>
                      <a:round/>
                      <a:headEnd type="none" w="med" len="med"/>
                      <a:tailEnd type="none" w="med" len="med"/>
                    </a:lnL>
                    <a:lnR>
                      <a:noFill/>
                    </a:lnR>
                    <a:lnT>
                      <a:noFill/>
                    </a:lnT>
                    <a:lnB w="19050" cap="flat" cmpd="sng" algn="ctr">
                      <a:solidFill>
                        <a:schemeClr val="bg1">
                          <a:lumMod val="65000"/>
                        </a:schemeClr>
                      </a:solidFill>
                      <a:prstDash val="solid"/>
                      <a:round/>
                      <a:headEnd type="none" w="med" len="med"/>
                      <a:tailEnd type="none" w="med" len="med"/>
                    </a:lnB>
                    <a:noFill/>
                  </a:tcPr>
                </a:tc>
                <a:tc>
                  <a:txBody>
                    <a:bodyPr/>
                    <a:lstStyle/>
                    <a:p>
                      <a:pPr algn="ctr" fontAlgn="b"/>
                      <a:r>
                        <a:rPr lang="en-US" sz="1100" b="0" i="0" u="none" strike="noStrike" dirty="0">
                          <a:solidFill>
                            <a:schemeClr val="tx1"/>
                          </a:solidFill>
                          <a:effectLst/>
                          <a:latin typeface="Calibri" panose="020F0502020204030204" pitchFamily="34" charset="0"/>
                        </a:rPr>
                        <a:t>1.01</a:t>
                      </a:r>
                    </a:p>
                  </a:txBody>
                  <a:tcPr marL="4491" marR="4491" marT="4491" marB="0" anchor="ctr">
                    <a:lnL>
                      <a:noFill/>
                    </a:lnL>
                    <a:lnR>
                      <a:noFill/>
                    </a:lnR>
                    <a:lnT>
                      <a:noFill/>
                    </a:lnT>
                    <a:lnB w="19050" cap="flat" cmpd="sng" algn="ctr">
                      <a:solidFill>
                        <a:schemeClr val="bg1">
                          <a:lumMod val="65000"/>
                        </a:schemeClr>
                      </a:solidFill>
                      <a:prstDash val="solid"/>
                      <a:round/>
                      <a:headEnd type="none" w="med" len="med"/>
                      <a:tailEnd type="none" w="med" len="med"/>
                    </a:lnB>
                    <a:noFill/>
                  </a:tcPr>
                </a:tc>
                <a:tc>
                  <a:txBody>
                    <a:bodyPr/>
                    <a:lstStyle/>
                    <a:p>
                      <a:pPr algn="ctr" fontAlgn="b"/>
                      <a:r>
                        <a:rPr lang="en-US" sz="1100" b="0" i="0" u="none" strike="noStrike" dirty="0">
                          <a:solidFill>
                            <a:schemeClr val="tx1"/>
                          </a:solidFill>
                          <a:effectLst/>
                          <a:latin typeface="Calibri" panose="020F0502020204030204" pitchFamily="34" charset="0"/>
                        </a:rPr>
                        <a:t>0.00</a:t>
                      </a:r>
                    </a:p>
                  </a:txBody>
                  <a:tcPr marL="4491" marR="4491" marT="4491" marB="0" anchor="ctr">
                    <a:lnL>
                      <a:noFill/>
                    </a:lnL>
                    <a:lnR>
                      <a:noFill/>
                    </a:lnR>
                    <a:lnT>
                      <a:noFill/>
                    </a:lnT>
                    <a:lnB w="19050" cap="flat" cmpd="sng" algn="ctr">
                      <a:solidFill>
                        <a:schemeClr val="bg1">
                          <a:lumMod val="65000"/>
                        </a:schemeClr>
                      </a:solidFill>
                      <a:prstDash val="solid"/>
                      <a:round/>
                      <a:headEnd type="none" w="med" len="med"/>
                      <a:tailEnd type="none" w="med" len="med"/>
                    </a:lnB>
                    <a:noFill/>
                  </a:tcPr>
                </a:tc>
                <a:tc>
                  <a:txBody>
                    <a:bodyPr/>
                    <a:lstStyle/>
                    <a:p>
                      <a:pPr algn="ctr" fontAlgn="b"/>
                      <a:r>
                        <a:rPr lang="en-US" sz="1100" b="0" i="0" u="none" strike="noStrike" dirty="0">
                          <a:solidFill>
                            <a:schemeClr val="tx1"/>
                          </a:solidFill>
                          <a:effectLst/>
                          <a:latin typeface="Calibri" panose="020F0502020204030204" pitchFamily="34" charset="0"/>
                        </a:rPr>
                        <a:t>2.26</a:t>
                      </a:r>
                    </a:p>
                  </a:txBody>
                  <a:tcPr marL="4491" marR="4491" marT="4491" marB="0" anchor="ctr">
                    <a:lnL>
                      <a:noFill/>
                    </a:lnL>
                    <a:lnR>
                      <a:noFill/>
                    </a:lnR>
                    <a:lnT>
                      <a:noFill/>
                    </a:lnT>
                    <a:lnB w="19050" cap="flat" cmpd="sng" algn="ctr">
                      <a:solidFill>
                        <a:schemeClr val="bg1">
                          <a:lumMod val="65000"/>
                        </a:schemeClr>
                      </a:solidFill>
                      <a:prstDash val="solid"/>
                      <a:round/>
                      <a:headEnd type="none" w="med" len="med"/>
                      <a:tailEnd type="none" w="med" len="med"/>
                    </a:lnB>
                    <a:noFill/>
                  </a:tcPr>
                </a:tc>
                <a:tc>
                  <a:txBody>
                    <a:bodyPr/>
                    <a:lstStyle/>
                    <a:p>
                      <a:pPr algn="ctr" fontAlgn="b"/>
                      <a:r>
                        <a:rPr lang="en-US" sz="1100" b="0" i="0" u="none" strike="noStrike" dirty="0">
                          <a:solidFill>
                            <a:schemeClr val="tx1"/>
                          </a:solidFill>
                          <a:effectLst/>
                          <a:latin typeface="Calibri" panose="020F0502020204030204" pitchFamily="34" charset="0"/>
                        </a:rPr>
                        <a:t>1.00</a:t>
                      </a:r>
                    </a:p>
                  </a:txBody>
                  <a:tcPr marL="4491" marR="4491" marT="4491" marB="0" anchor="ctr">
                    <a:lnL>
                      <a:noFill/>
                    </a:lnL>
                    <a:lnR>
                      <a:noFill/>
                    </a:lnR>
                    <a:lnT>
                      <a:noFill/>
                    </a:lnT>
                    <a:lnB w="19050" cap="flat" cmpd="sng" algn="ctr">
                      <a:solidFill>
                        <a:schemeClr val="bg1">
                          <a:lumMod val="65000"/>
                        </a:schemeClr>
                      </a:solidFill>
                      <a:prstDash val="solid"/>
                      <a:round/>
                      <a:headEnd type="none" w="med" len="med"/>
                      <a:tailEnd type="none" w="med" len="med"/>
                    </a:lnB>
                    <a:noFill/>
                  </a:tcPr>
                </a:tc>
                <a:tc>
                  <a:txBody>
                    <a:bodyPr/>
                    <a:lstStyle/>
                    <a:p>
                      <a:pPr algn="ctr" fontAlgn="b"/>
                      <a:r>
                        <a:rPr lang="en-US" sz="1100" b="0" i="0" u="none" strike="noStrike" dirty="0">
                          <a:solidFill>
                            <a:schemeClr val="tx1"/>
                          </a:solidFill>
                          <a:effectLst/>
                          <a:latin typeface="Calibri" panose="020F0502020204030204" pitchFamily="34" charset="0"/>
                        </a:rPr>
                        <a:t>0.69</a:t>
                      </a:r>
                    </a:p>
                  </a:txBody>
                  <a:tcPr marL="4491" marR="4491" marT="4491" marB="0" anchor="ctr">
                    <a:lnL>
                      <a:noFill/>
                    </a:lnL>
                    <a:lnR>
                      <a:noFill/>
                    </a:lnR>
                    <a:lnT>
                      <a:noFill/>
                    </a:lnT>
                    <a:lnB w="19050" cap="flat" cmpd="sng" algn="ctr">
                      <a:solidFill>
                        <a:schemeClr val="bg1">
                          <a:lumMod val="65000"/>
                        </a:schemeClr>
                      </a:solidFill>
                      <a:prstDash val="solid"/>
                      <a:round/>
                      <a:headEnd type="none" w="med" len="med"/>
                      <a:tailEnd type="none" w="med" len="med"/>
                    </a:lnB>
                    <a:noFill/>
                  </a:tcPr>
                </a:tc>
                <a:tc>
                  <a:txBody>
                    <a:bodyPr/>
                    <a:lstStyle/>
                    <a:p>
                      <a:pPr algn="ctr" fontAlgn="b"/>
                      <a:r>
                        <a:rPr lang="en-US" sz="1100" b="0" i="0" u="none" strike="noStrike" dirty="0">
                          <a:solidFill>
                            <a:schemeClr val="tx1"/>
                          </a:solidFill>
                          <a:effectLst/>
                          <a:latin typeface="Calibri" panose="020F0502020204030204" pitchFamily="34" charset="0"/>
                        </a:rPr>
                        <a:t>0.00</a:t>
                      </a:r>
                    </a:p>
                  </a:txBody>
                  <a:tcPr marL="4491" marR="4491" marT="4491" marB="0" anchor="ctr">
                    <a:lnL>
                      <a:noFill/>
                    </a:lnL>
                    <a:lnR>
                      <a:noFill/>
                    </a:lnR>
                    <a:lnT>
                      <a:noFill/>
                    </a:lnT>
                    <a:lnB w="19050" cap="flat" cmpd="sng" algn="ctr">
                      <a:solidFill>
                        <a:schemeClr val="bg1">
                          <a:lumMod val="65000"/>
                        </a:schemeClr>
                      </a:solidFill>
                      <a:prstDash val="solid"/>
                      <a:round/>
                      <a:headEnd type="none" w="med" len="med"/>
                      <a:tailEnd type="none" w="med" len="med"/>
                    </a:lnB>
                    <a:noFill/>
                  </a:tcPr>
                </a:tc>
                <a:tc>
                  <a:txBody>
                    <a:bodyPr/>
                    <a:lstStyle/>
                    <a:p>
                      <a:pPr algn="ctr" fontAlgn="b"/>
                      <a:r>
                        <a:rPr lang="en-US" sz="1100" b="0" i="0" u="none" strike="noStrike" dirty="0">
                          <a:solidFill>
                            <a:schemeClr val="tx1"/>
                          </a:solidFill>
                          <a:effectLst/>
                          <a:latin typeface="Calibri" panose="020F0502020204030204" pitchFamily="34" charset="0"/>
                        </a:rPr>
                        <a:t>2.15</a:t>
                      </a:r>
                    </a:p>
                  </a:txBody>
                  <a:tcPr marL="4491" marR="4491" marT="4491" marB="0" anchor="ctr">
                    <a:lnL>
                      <a:noFill/>
                    </a:lnL>
                    <a:lnR>
                      <a:noFill/>
                    </a:lnR>
                    <a:lnT>
                      <a:noFill/>
                    </a:lnT>
                    <a:lnB w="19050" cap="flat" cmpd="sng" algn="ctr">
                      <a:solidFill>
                        <a:schemeClr val="bg1">
                          <a:lumMod val="65000"/>
                        </a:schemeClr>
                      </a:solidFill>
                      <a:prstDash val="solid"/>
                      <a:round/>
                      <a:headEnd type="none" w="med" len="med"/>
                      <a:tailEnd type="none" w="med" len="med"/>
                    </a:lnB>
                    <a:noFill/>
                  </a:tcPr>
                </a:tc>
                <a:tc>
                  <a:txBody>
                    <a:bodyPr/>
                    <a:lstStyle/>
                    <a:p>
                      <a:pPr algn="ctr" fontAlgn="b"/>
                      <a:r>
                        <a:rPr lang="en-US" sz="1100" b="0" i="0" u="none" strike="noStrike" dirty="0">
                          <a:solidFill>
                            <a:schemeClr val="tx1"/>
                          </a:solidFill>
                          <a:effectLst/>
                          <a:latin typeface="Calibri" panose="020F0502020204030204" pitchFamily="34" charset="0"/>
                        </a:rPr>
                        <a:t>0.04</a:t>
                      </a:r>
                    </a:p>
                  </a:txBody>
                  <a:tcPr marL="4491" marR="4491" marT="4491" marB="0" anchor="ctr">
                    <a:lnL>
                      <a:noFill/>
                    </a:lnL>
                    <a:lnR>
                      <a:noFill/>
                    </a:lnR>
                    <a:lnT>
                      <a:noFill/>
                    </a:lnT>
                    <a:lnB w="19050" cap="flat" cmpd="sng" algn="ctr">
                      <a:solidFill>
                        <a:schemeClr val="bg1">
                          <a:lumMod val="65000"/>
                        </a:schemeClr>
                      </a:solidFill>
                      <a:prstDash val="solid"/>
                      <a:round/>
                      <a:headEnd type="none" w="med" len="med"/>
                      <a:tailEnd type="none" w="med" len="med"/>
                    </a:lnB>
                    <a:noFill/>
                  </a:tcPr>
                </a:tc>
                <a:tc>
                  <a:txBody>
                    <a:bodyPr/>
                    <a:lstStyle/>
                    <a:p>
                      <a:pPr algn="ctr" fontAlgn="b"/>
                      <a:r>
                        <a:rPr lang="en-US" sz="1100" b="0" i="0" u="none" strike="noStrike" dirty="0">
                          <a:solidFill>
                            <a:schemeClr val="tx1"/>
                          </a:solidFill>
                          <a:effectLst/>
                          <a:latin typeface="Calibri" panose="020F0502020204030204" pitchFamily="34" charset="0"/>
                        </a:rPr>
                        <a:t>0.43</a:t>
                      </a:r>
                    </a:p>
                  </a:txBody>
                  <a:tcPr marL="4491" marR="4491" marT="4491" marB="0" anchor="ctr">
                    <a:lnL>
                      <a:noFill/>
                    </a:lnL>
                    <a:lnR>
                      <a:noFill/>
                    </a:lnR>
                    <a:lnT>
                      <a:noFill/>
                    </a:lnT>
                    <a:lnB w="19050" cap="flat" cmpd="sng" algn="ctr">
                      <a:solidFill>
                        <a:schemeClr val="bg1">
                          <a:lumMod val="65000"/>
                        </a:schemeClr>
                      </a:solidFill>
                      <a:prstDash val="solid"/>
                      <a:round/>
                      <a:headEnd type="none" w="med" len="med"/>
                      <a:tailEnd type="none" w="med" len="med"/>
                    </a:lnB>
                    <a:noFill/>
                  </a:tcPr>
                </a:tc>
                <a:tc>
                  <a:txBody>
                    <a:bodyPr/>
                    <a:lstStyle/>
                    <a:p>
                      <a:pPr algn="ctr" fontAlgn="b"/>
                      <a:r>
                        <a:rPr lang="en-US" sz="1100" b="0" i="0" u="none" strike="noStrike" dirty="0">
                          <a:solidFill>
                            <a:schemeClr val="tx1"/>
                          </a:solidFill>
                          <a:effectLst/>
                          <a:latin typeface="Calibri" panose="020F0502020204030204" pitchFamily="34" charset="0"/>
                        </a:rPr>
                        <a:t>161.53</a:t>
                      </a:r>
                    </a:p>
                  </a:txBody>
                  <a:tcPr marL="4491" marR="4491" marT="4491" marB="0" anchor="ctr">
                    <a:lnL>
                      <a:noFill/>
                    </a:lnL>
                    <a:lnR>
                      <a:noFill/>
                    </a:lnR>
                    <a:lnT>
                      <a:noFill/>
                    </a:lnT>
                    <a:lnB w="19050" cap="flat" cmpd="sng" algn="ctr">
                      <a:solidFill>
                        <a:schemeClr val="bg1">
                          <a:lumMod val="65000"/>
                        </a:schemeClr>
                      </a:solidFill>
                      <a:prstDash val="solid"/>
                      <a:round/>
                      <a:headEnd type="none" w="med" len="med"/>
                      <a:tailEnd type="none" w="med" len="med"/>
                    </a:lnB>
                    <a:noFill/>
                  </a:tcPr>
                </a:tc>
                <a:tc>
                  <a:txBody>
                    <a:bodyPr/>
                    <a:lstStyle/>
                    <a:p>
                      <a:pPr algn="ctr" fontAlgn="b"/>
                      <a:r>
                        <a:rPr lang="en-US" sz="1100" b="0" i="0" u="none" strike="noStrike" dirty="0">
                          <a:solidFill>
                            <a:schemeClr val="tx1"/>
                          </a:solidFill>
                          <a:effectLst/>
                          <a:latin typeface="Calibri" panose="020F0502020204030204" pitchFamily="34" charset="0"/>
                        </a:rPr>
                        <a:t>0.99</a:t>
                      </a:r>
                    </a:p>
                  </a:txBody>
                  <a:tcPr marL="4491" marR="4491" marT="4491" marB="0" anchor="ctr">
                    <a:lnL>
                      <a:noFill/>
                    </a:lnL>
                    <a:lnR>
                      <a:noFill/>
                    </a:lnR>
                    <a:lnT>
                      <a:noFill/>
                    </a:lnT>
                    <a:lnB w="19050" cap="flat" cmpd="sng" algn="ctr">
                      <a:solidFill>
                        <a:schemeClr val="bg1">
                          <a:lumMod val="65000"/>
                        </a:schemeClr>
                      </a:solidFill>
                      <a:prstDash val="solid"/>
                      <a:round/>
                      <a:headEnd type="none" w="med" len="med"/>
                      <a:tailEnd type="none" w="med" len="med"/>
                    </a:lnB>
                    <a:noFill/>
                  </a:tcPr>
                </a:tc>
                <a:tc>
                  <a:txBody>
                    <a:bodyPr/>
                    <a:lstStyle/>
                    <a:p>
                      <a:pPr algn="ctr" fontAlgn="b"/>
                      <a:r>
                        <a:rPr lang="en-US" sz="1100" b="0" i="0" u="none" strike="noStrike" dirty="0">
                          <a:solidFill>
                            <a:schemeClr val="tx1"/>
                          </a:solidFill>
                          <a:effectLst/>
                          <a:latin typeface="Calibri" panose="020F0502020204030204" pitchFamily="34" charset="0"/>
                        </a:rPr>
                        <a:t>1.00</a:t>
                      </a:r>
                    </a:p>
                  </a:txBody>
                  <a:tcPr marL="4491" marR="4491" marT="4491" marB="0" anchor="ctr">
                    <a:lnL>
                      <a:noFill/>
                    </a:lnL>
                    <a:lnR>
                      <a:noFill/>
                    </a:lnR>
                    <a:lnT>
                      <a:noFill/>
                    </a:lnT>
                    <a:lnB w="19050" cap="flat" cmpd="sng" algn="ctr">
                      <a:solidFill>
                        <a:schemeClr val="bg1">
                          <a:lumMod val="65000"/>
                        </a:schemeClr>
                      </a:solidFill>
                      <a:prstDash val="solid"/>
                      <a:round/>
                      <a:headEnd type="none" w="med" len="med"/>
                      <a:tailEnd type="none" w="med" len="med"/>
                    </a:lnB>
                    <a:noFill/>
                  </a:tcPr>
                </a:tc>
                <a:tc>
                  <a:txBody>
                    <a:bodyPr/>
                    <a:lstStyle/>
                    <a:p>
                      <a:pPr algn="ctr" fontAlgn="b"/>
                      <a:r>
                        <a:rPr lang="en-US" sz="1100" b="0" i="0" u="none" strike="noStrike" dirty="0">
                          <a:solidFill>
                            <a:schemeClr val="tx1"/>
                          </a:solidFill>
                          <a:effectLst/>
                          <a:latin typeface="Calibri" panose="020F0502020204030204" pitchFamily="34" charset="0"/>
                        </a:rPr>
                        <a:t>1.89</a:t>
                      </a:r>
                    </a:p>
                  </a:txBody>
                  <a:tcPr marL="4491" marR="4491" marT="4491" marB="0" anchor="ctr">
                    <a:lnL>
                      <a:noFill/>
                    </a:lnL>
                    <a:lnR>
                      <a:noFill/>
                    </a:lnR>
                    <a:lnT>
                      <a:noFill/>
                    </a:lnT>
                    <a:lnB w="19050"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2867538638"/>
                  </a:ext>
                </a:extLst>
              </a:tr>
            </a:tbl>
          </a:graphicData>
        </a:graphic>
      </p:graphicFrame>
      <p:sp>
        <p:nvSpPr>
          <p:cNvPr id="10" name="Rectangle 9">
            <a:extLst>
              <a:ext uri="{FF2B5EF4-FFF2-40B4-BE49-F238E27FC236}">
                <a16:creationId xmlns:a16="http://schemas.microsoft.com/office/drawing/2014/main" id="{A2373883-8203-534F-B6E9-18DCC95E43EA}"/>
              </a:ext>
            </a:extLst>
          </p:cNvPr>
          <p:cNvSpPr/>
          <p:nvPr/>
        </p:nvSpPr>
        <p:spPr>
          <a:xfrm>
            <a:off x="1781666" y="3598591"/>
            <a:ext cx="754144" cy="2475065"/>
          </a:xfrm>
          <a:prstGeom prst="rect">
            <a:avLst/>
          </a:prstGeom>
          <a:solidFill>
            <a:srgbClr val="F2F2F2">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3509AFB-8FEE-6F45-A492-97CD591D43ED}"/>
              </a:ext>
            </a:extLst>
          </p:cNvPr>
          <p:cNvSpPr/>
          <p:nvPr/>
        </p:nvSpPr>
        <p:spPr>
          <a:xfrm>
            <a:off x="4092804" y="3598591"/>
            <a:ext cx="573464" cy="2475065"/>
          </a:xfrm>
          <a:prstGeom prst="rect">
            <a:avLst/>
          </a:prstGeom>
          <a:solidFill>
            <a:srgbClr val="F2F2F2">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8260F92-3B39-3E47-835A-CF0F027B9F54}"/>
              </a:ext>
            </a:extLst>
          </p:cNvPr>
          <p:cNvSpPr/>
          <p:nvPr/>
        </p:nvSpPr>
        <p:spPr>
          <a:xfrm>
            <a:off x="4666268" y="3598591"/>
            <a:ext cx="659876" cy="2475064"/>
          </a:xfrm>
          <a:prstGeom prst="rect">
            <a:avLst/>
          </a:prstGeom>
          <a:solidFill>
            <a:srgbClr val="F2F2F2">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956D4367-D0AF-F546-8E86-973F36497A7E}"/>
              </a:ext>
            </a:extLst>
          </p:cNvPr>
          <p:cNvSpPr/>
          <p:nvPr/>
        </p:nvSpPr>
        <p:spPr>
          <a:xfrm>
            <a:off x="9465837" y="3598592"/>
            <a:ext cx="754144" cy="2475064"/>
          </a:xfrm>
          <a:prstGeom prst="rect">
            <a:avLst/>
          </a:prstGeom>
          <a:solidFill>
            <a:srgbClr val="F2F2F2">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C1EFC9F-5FD1-6243-843C-E876DDB1FEAC}"/>
              </a:ext>
            </a:extLst>
          </p:cNvPr>
          <p:cNvSpPr/>
          <p:nvPr/>
        </p:nvSpPr>
        <p:spPr>
          <a:xfrm>
            <a:off x="10219981" y="3598591"/>
            <a:ext cx="754144" cy="2475064"/>
          </a:xfrm>
          <a:prstGeom prst="rect">
            <a:avLst/>
          </a:prstGeom>
          <a:solidFill>
            <a:srgbClr val="F2F2F2">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41666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dissolve">
                                      <p:cBhvr>
                                        <p:cTn id="10" dur="500"/>
                                        <p:tgtEl>
                                          <p:spTgt spid="11"/>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dissolve">
                                      <p:cBhvr>
                                        <p:cTn id="13" dur="500"/>
                                        <p:tgtEl>
                                          <p:spTgt spid="12"/>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dissolve">
                                      <p:cBhvr>
                                        <p:cTn id="16" dur="500"/>
                                        <p:tgtEl>
                                          <p:spTgt spid="13"/>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dissolve">
                                      <p:cBhvr>
                                        <p:cTn id="19"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4BEB66-4867-D64F-A969-2B4B56CC76D2}"/>
              </a:ext>
            </a:extLst>
          </p:cNvPr>
          <p:cNvSpPr>
            <a:spLocks noGrp="1"/>
          </p:cNvSpPr>
          <p:nvPr>
            <p:ph type="title"/>
          </p:nvPr>
        </p:nvSpPr>
        <p:spPr/>
        <p:txBody>
          <a:bodyPr>
            <a:normAutofit fontScale="90000"/>
          </a:bodyPr>
          <a:lstStyle/>
          <a:p>
            <a:r>
              <a:rPr lang="en-US" dirty="0"/>
              <a:t>The Bagging model</a:t>
            </a:r>
          </a:p>
        </p:txBody>
      </p:sp>
      <p:sp>
        <p:nvSpPr>
          <p:cNvPr id="5" name="TextBox 4">
            <a:extLst>
              <a:ext uri="{FF2B5EF4-FFF2-40B4-BE49-F238E27FC236}">
                <a16:creationId xmlns:a16="http://schemas.microsoft.com/office/drawing/2014/main" id="{378CDF95-33EA-F34A-9D67-9EFE99B04065}"/>
              </a:ext>
            </a:extLst>
          </p:cNvPr>
          <p:cNvSpPr txBox="1"/>
          <p:nvPr/>
        </p:nvSpPr>
        <p:spPr>
          <a:xfrm>
            <a:off x="512371" y="1304845"/>
            <a:ext cx="11448305" cy="1431161"/>
          </a:xfrm>
          <a:prstGeom prst="rect">
            <a:avLst/>
          </a:prstGeom>
          <a:noFill/>
        </p:spPr>
        <p:txBody>
          <a:bodyPr wrap="square" rtlCol="0">
            <a:spAutoFit/>
          </a:bodyPr>
          <a:lstStyle/>
          <a:p>
            <a:pPr marL="457200" indent="-457200">
              <a:spcAft>
                <a:spcPts val="600"/>
              </a:spcAft>
              <a:buFont typeface="Arial" panose="020B0604020202020204" pitchFamily="34" charset="0"/>
              <a:buChar char="•"/>
            </a:pPr>
            <a:r>
              <a:rPr lang="en-US" sz="2000" dirty="0"/>
              <a:t>Is a tree-based method that instead of doing one tree classification does a number of them using bootstrapped datasets and averages them out to increase accuracy and reduce variance. </a:t>
            </a:r>
            <a:endParaRPr lang="en-US" sz="900" dirty="0"/>
          </a:p>
          <a:p>
            <a:pPr>
              <a:spcAft>
                <a:spcPts val="1800"/>
              </a:spcAft>
            </a:pPr>
            <a:r>
              <a:rPr lang="en-US" sz="1400" dirty="0">
                <a:latin typeface="Consolas" panose="020B0609020204030204" pitchFamily="49" charset="0"/>
                <a:cs typeface="Consolas" panose="020B0609020204030204" pitchFamily="49" charset="0"/>
              </a:rPr>
              <a:t>genres_bagg &lt;- randomForest(as.factor(playlist_genre) ~ track_popularity + danceability + energy + key + loudness + speechiness + acousticness + instrumentalness + liveness + valence + tempo + duration_ms + mode, data=train1, mtry=4)</a:t>
            </a:r>
          </a:p>
        </p:txBody>
      </p:sp>
      <p:pic>
        <p:nvPicPr>
          <p:cNvPr id="9" name="Picture 8">
            <a:extLst>
              <a:ext uri="{FF2B5EF4-FFF2-40B4-BE49-F238E27FC236}">
                <a16:creationId xmlns:a16="http://schemas.microsoft.com/office/drawing/2014/main" id="{EF6282B0-4036-D940-ABAC-9FAF8E9DAF7E}"/>
              </a:ext>
            </a:extLst>
          </p:cNvPr>
          <p:cNvPicPr>
            <a:picLocks noChangeAspect="1"/>
          </p:cNvPicPr>
          <p:nvPr/>
        </p:nvPicPr>
        <p:blipFill>
          <a:blip r:embed="rId3"/>
          <a:stretch>
            <a:fillRect/>
          </a:stretch>
        </p:blipFill>
        <p:spPr>
          <a:xfrm>
            <a:off x="868630" y="2897577"/>
            <a:ext cx="5397501" cy="3331029"/>
          </a:xfrm>
          <a:prstGeom prst="rect">
            <a:avLst/>
          </a:prstGeom>
        </p:spPr>
      </p:pic>
      <p:graphicFrame>
        <p:nvGraphicFramePr>
          <p:cNvPr id="11" name="Table 10">
            <a:extLst>
              <a:ext uri="{FF2B5EF4-FFF2-40B4-BE49-F238E27FC236}">
                <a16:creationId xmlns:a16="http://schemas.microsoft.com/office/drawing/2014/main" id="{1F15101B-2E09-2B44-9B31-94325517D023}"/>
              </a:ext>
            </a:extLst>
          </p:cNvPr>
          <p:cNvGraphicFramePr>
            <a:graphicFrameLocks noGrp="1"/>
          </p:cNvGraphicFramePr>
          <p:nvPr>
            <p:extLst>
              <p:ext uri="{D42A27DB-BD31-4B8C-83A1-F6EECF244321}">
                <p14:modId xmlns:p14="http://schemas.microsoft.com/office/powerpoint/2010/main" val="3429852847"/>
              </p:ext>
            </p:extLst>
          </p:nvPr>
        </p:nvGraphicFramePr>
        <p:xfrm>
          <a:off x="6555261" y="2897577"/>
          <a:ext cx="3241881" cy="3335043"/>
        </p:xfrm>
        <a:graphic>
          <a:graphicData uri="http://schemas.openxmlformats.org/drawingml/2006/table">
            <a:tbl>
              <a:tblPr/>
              <a:tblGrid>
                <a:gridCol w="1080627">
                  <a:extLst>
                    <a:ext uri="{9D8B030D-6E8A-4147-A177-3AD203B41FA5}">
                      <a16:colId xmlns:a16="http://schemas.microsoft.com/office/drawing/2014/main" val="7704318"/>
                    </a:ext>
                  </a:extLst>
                </a:gridCol>
                <a:gridCol w="1080627">
                  <a:extLst>
                    <a:ext uri="{9D8B030D-6E8A-4147-A177-3AD203B41FA5}">
                      <a16:colId xmlns:a16="http://schemas.microsoft.com/office/drawing/2014/main" val="2195715757"/>
                    </a:ext>
                  </a:extLst>
                </a:gridCol>
                <a:gridCol w="1080627">
                  <a:extLst>
                    <a:ext uri="{9D8B030D-6E8A-4147-A177-3AD203B41FA5}">
                      <a16:colId xmlns:a16="http://schemas.microsoft.com/office/drawing/2014/main" val="2645260928"/>
                    </a:ext>
                  </a:extLst>
                </a:gridCol>
              </a:tblGrid>
              <a:tr h="493192">
                <a:tc>
                  <a:txBody>
                    <a:bodyPr/>
                    <a:lstStyle/>
                    <a:p>
                      <a:pPr marL="0" algn="ctr" defTabSz="914400" rtl="0" eaLnBrk="1" fontAlgn="ctr" latinLnBrk="0" hangingPunct="1"/>
                      <a:r>
                        <a:rPr lang="en-US" sz="1600" b="0" i="0" u="none" strike="noStrike" kern="1200" dirty="0">
                          <a:solidFill>
                            <a:schemeClr val="bg1"/>
                          </a:solidFill>
                          <a:effectLst/>
                          <a:latin typeface="+mn-lt"/>
                          <a:ea typeface="+mn-ea"/>
                          <a:cs typeface="+mn-cs"/>
                        </a:rPr>
                        <a:t>Genre</a:t>
                      </a:r>
                    </a:p>
                  </a:txBody>
                  <a:tcPr marL="9525" marR="9525" marT="9525" marB="0" anchor="ctr">
                    <a:lnL>
                      <a:noFill/>
                    </a:lnL>
                    <a:lnR w="19050" cap="flat" cmpd="sng" algn="ctr">
                      <a:solidFill>
                        <a:schemeClr val="bg1">
                          <a:lumMod val="65000"/>
                        </a:schemeClr>
                      </a:solidFill>
                      <a:prstDash val="solid"/>
                      <a:round/>
                      <a:headEnd type="none" w="med" len="med"/>
                      <a:tailEnd type="none" w="med" len="med"/>
                    </a:lnR>
                    <a:lnT>
                      <a:noFill/>
                    </a:lnT>
                    <a:lnB>
                      <a:noFill/>
                    </a:lnB>
                    <a:solidFill>
                      <a:schemeClr val="accent2"/>
                    </a:solidFill>
                  </a:tcPr>
                </a:tc>
                <a:tc>
                  <a:txBody>
                    <a:bodyPr/>
                    <a:lstStyle/>
                    <a:p>
                      <a:pPr marL="0" algn="ctr" defTabSz="914400" rtl="0" eaLnBrk="1" fontAlgn="ctr" latinLnBrk="0" hangingPunct="1"/>
                      <a:r>
                        <a:rPr lang="en-US" sz="1600" b="0" i="0" u="none" strike="noStrike" kern="1200" dirty="0">
                          <a:solidFill>
                            <a:schemeClr val="bg1"/>
                          </a:solidFill>
                          <a:effectLst/>
                          <a:latin typeface="+mn-lt"/>
                          <a:ea typeface="+mn-ea"/>
                          <a:cs typeface="+mn-cs"/>
                        </a:rPr>
                        <a:t>Sensitivity</a:t>
                      </a:r>
                    </a:p>
                    <a:p>
                      <a:pPr marL="0" algn="ctr" defTabSz="914400" rtl="0" eaLnBrk="1" fontAlgn="ctr" latinLnBrk="0" hangingPunct="1"/>
                      <a:r>
                        <a:rPr lang="en-US" sz="1600" b="0" i="0" u="none" strike="noStrike" kern="1200" dirty="0">
                          <a:solidFill>
                            <a:schemeClr val="bg1"/>
                          </a:solidFill>
                          <a:effectLst/>
                          <a:latin typeface="+mn-lt"/>
                          <a:ea typeface="+mn-ea"/>
                          <a:cs typeface="+mn-cs"/>
                        </a:rPr>
                        <a:t>(Recall)</a:t>
                      </a:r>
                    </a:p>
                  </a:txBody>
                  <a:tcPr marL="9525" marR="9525" marT="9525" marB="0" anchor="ctr">
                    <a:lnL w="19050" cap="flat" cmpd="sng" algn="ctr">
                      <a:solidFill>
                        <a:schemeClr val="bg1">
                          <a:lumMod val="65000"/>
                        </a:schemeClr>
                      </a:solidFill>
                      <a:prstDash val="solid"/>
                      <a:round/>
                      <a:headEnd type="none" w="med" len="med"/>
                      <a:tailEnd type="none" w="med" len="med"/>
                    </a:lnL>
                    <a:lnR>
                      <a:noFill/>
                    </a:lnR>
                    <a:lnT>
                      <a:noFill/>
                    </a:lnT>
                    <a:lnB>
                      <a:noFill/>
                    </a:lnB>
                    <a:solidFill>
                      <a:schemeClr val="accent2"/>
                    </a:solidFill>
                  </a:tcPr>
                </a:tc>
                <a:tc>
                  <a:txBody>
                    <a:bodyPr/>
                    <a:lstStyle/>
                    <a:p>
                      <a:pPr marL="0" algn="ctr" defTabSz="914400" rtl="0" eaLnBrk="1" fontAlgn="ctr" latinLnBrk="0" hangingPunct="1"/>
                      <a:r>
                        <a:rPr lang="en-US" sz="1600" b="0" i="0" u="none" strike="noStrike" kern="1200" dirty="0">
                          <a:solidFill>
                            <a:schemeClr val="bg1"/>
                          </a:solidFill>
                          <a:effectLst/>
                          <a:latin typeface="+mn-lt"/>
                          <a:ea typeface="+mn-ea"/>
                          <a:cs typeface="+mn-cs"/>
                        </a:rPr>
                        <a:t>Specificity</a:t>
                      </a:r>
                    </a:p>
                  </a:txBody>
                  <a:tcPr marL="9525" marR="9525" marT="9525" marB="0" anchor="ctr">
                    <a:lnL>
                      <a:noFill/>
                    </a:lnL>
                    <a:lnR>
                      <a:noFill/>
                    </a:lnR>
                    <a:lnT>
                      <a:noFill/>
                    </a:lnT>
                    <a:lnB>
                      <a:noFill/>
                    </a:lnB>
                    <a:solidFill>
                      <a:schemeClr val="accent2"/>
                    </a:solidFill>
                  </a:tcPr>
                </a:tc>
                <a:extLst>
                  <a:ext uri="{0D108BD9-81ED-4DB2-BD59-A6C34878D82A}">
                    <a16:rowId xmlns:a16="http://schemas.microsoft.com/office/drawing/2014/main" val="3872306963"/>
                  </a:ext>
                </a:extLst>
              </a:tr>
              <a:tr h="472973">
                <a:tc>
                  <a:txBody>
                    <a:bodyPr/>
                    <a:lstStyle/>
                    <a:p>
                      <a:pPr algn="ctr" fontAlgn="b"/>
                      <a:r>
                        <a:rPr lang="en-US" sz="1600" b="1" i="0" u="none" strike="noStrike" dirty="0" err="1">
                          <a:solidFill>
                            <a:srgbClr val="000000"/>
                          </a:solidFill>
                          <a:effectLst/>
                          <a:latin typeface="+mn-lt"/>
                        </a:rPr>
                        <a:t>edm</a:t>
                      </a:r>
                      <a:endParaRPr lang="en-US" sz="1600" b="1" i="0" u="none" strike="noStrike" dirty="0">
                        <a:solidFill>
                          <a:srgbClr val="000000"/>
                        </a:solidFill>
                        <a:effectLst/>
                        <a:latin typeface="+mn-lt"/>
                      </a:endParaRPr>
                    </a:p>
                  </a:txBody>
                  <a:tcPr marL="9525" marR="9525" marT="9525" marB="0" anchor="ctr">
                    <a:lnL>
                      <a:noFill/>
                    </a:lnL>
                    <a:lnR w="19050" cap="flat" cmpd="sng" algn="ctr">
                      <a:solidFill>
                        <a:schemeClr val="bg1">
                          <a:lumMod val="65000"/>
                        </a:schemeClr>
                      </a:solidFill>
                      <a:prstDash val="solid"/>
                      <a:round/>
                      <a:headEnd type="none" w="med" len="med"/>
                      <a:tailEnd type="none" w="med" len="med"/>
                    </a:lnR>
                    <a:lnT>
                      <a:noFill/>
                    </a:lnT>
                    <a:lnB>
                      <a:noFill/>
                    </a:lnB>
                    <a:noFill/>
                  </a:tcPr>
                </a:tc>
                <a:tc>
                  <a:txBody>
                    <a:bodyPr/>
                    <a:lstStyle/>
                    <a:p>
                      <a:pPr algn="ctr" fontAlgn="b"/>
                      <a:r>
                        <a:rPr lang="en-US" sz="1600" b="0" i="0" u="none" strike="noStrike" dirty="0">
                          <a:solidFill>
                            <a:srgbClr val="000000"/>
                          </a:solidFill>
                          <a:effectLst/>
                          <a:latin typeface="+mn-lt"/>
                        </a:rPr>
                        <a:t>71%</a:t>
                      </a:r>
                    </a:p>
                  </a:txBody>
                  <a:tcPr marL="9525" marR="9525" marT="9525" marB="0" anchor="ctr">
                    <a:lnL w="19050" cap="flat" cmpd="sng" algn="ctr">
                      <a:solidFill>
                        <a:schemeClr val="bg1">
                          <a:lumMod val="65000"/>
                        </a:schemeClr>
                      </a:solidFill>
                      <a:prstDash val="solid"/>
                      <a:round/>
                      <a:headEnd type="none" w="med" len="med"/>
                      <a:tailEnd type="none" w="med" len="med"/>
                    </a:lnL>
                    <a:lnR>
                      <a:noFill/>
                    </a:lnR>
                    <a:lnT>
                      <a:noFill/>
                    </a:lnT>
                    <a:lnB>
                      <a:noFill/>
                    </a:lnB>
                    <a:noFill/>
                  </a:tcPr>
                </a:tc>
                <a:tc>
                  <a:txBody>
                    <a:bodyPr/>
                    <a:lstStyle/>
                    <a:p>
                      <a:pPr algn="ctr" fontAlgn="b"/>
                      <a:r>
                        <a:rPr lang="en-US" sz="1600" b="0" i="0" u="none" strike="noStrike" dirty="0">
                          <a:solidFill>
                            <a:srgbClr val="000000"/>
                          </a:solidFill>
                          <a:effectLst/>
                          <a:latin typeface="+mn-lt"/>
                        </a:rPr>
                        <a:t>92%</a:t>
                      </a:r>
                    </a:p>
                  </a:txBody>
                  <a:tcPr marL="9525" marR="9525" marT="9525" marB="0" anchor="ctr">
                    <a:lnL>
                      <a:noFill/>
                    </a:lnL>
                    <a:lnR>
                      <a:noFill/>
                    </a:lnR>
                    <a:lnT>
                      <a:noFill/>
                    </a:lnT>
                    <a:lnB>
                      <a:noFill/>
                    </a:lnB>
                    <a:noFill/>
                  </a:tcPr>
                </a:tc>
                <a:extLst>
                  <a:ext uri="{0D108BD9-81ED-4DB2-BD59-A6C34878D82A}">
                    <a16:rowId xmlns:a16="http://schemas.microsoft.com/office/drawing/2014/main" val="809705798"/>
                  </a:ext>
                </a:extLst>
              </a:tr>
              <a:tr h="472973">
                <a:tc>
                  <a:txBody>
                    <a:bodyPr/>
                    <a:lstStyle/>
                    <a:p>
                      <a:pPr algn="ctr" fontAlgn="b"/>
                      <a:r>
                        <a:rPr lang="en-US" sz="1600" b="1" i="0" u="none" strike="noStrike" dirty="0" err="1">
                          <a:solidFill>
                            <a:srgbClr val="000000"/>
                          </a:solidFill>
                          <a:effectLst/>
                          <a:latin typeface="+mn-lt"/>
                        </a:rPr>
                        <a:t>latin</a:t>
                      </a:r>
                      <a:endParaRPr lang="en-US" sz="1600" b="1" i="0" u="none" strike="noStrike" dirty="0">
                        <a:solidFill>
                          <a:srgbClr val="000000"/>
                        </a:solidFill>
                        <a:effectLst/>
                        <a:latin typeface="+mn-lt"/>
                      </a:endParaRPr>
                    </a:p>
                  </a:txBody>
                  <a:tcPr marL="9525" marR="9525" marT="9525" marB="0" anchor="ctr">
                    <a:lnL>
                      <a:noFill/>
                    </a:lnL>
                    <a:lnR w="19050" cap="flat" cmpd="sng" algn="ctr">
                      <a:solidFill>
                        <a:schemeClr val="bg1">
                          <a:lumMod val="65000"/>
                        </a:schemeClr>
                      </a:solidFill>
                      <a:prstDash val="solid"/>
                      <a:round/>
                      <a:headEnd type="none" w="med" len="med"/>
                      <a:tailEnd type="none" w="med" len="med"/>
                    </a:lnR>
                    <a:lnT>
                      <a:noFill/>
                    </a:lnT>
                    <a:lnB>
                      <a:noFill/>
                    </a:lnB>
                    <a:solidFill>
                      <a:schemeClr val="bg1">
                        <a:lumMod val="85000"/>
                      </a:schemeClr>
                    </a:solidFill>
                  </a:tcPr>
                </a:tc>
                <a:tc>
                  <a:txBody>
                    <a:bodyPr/>
                    <a:lstStyle/>
                    <a:p>
                      <a:pPr algn="ctr" fontAlgn="b"/>
                      <a:r>
                        <a:rPr lang="en-US" sz="1600" b="0" i="0" u="none" strike="noStrike" dirty="0">
                          <a:solidFill>
                            <a:srgbClr val="000000"/>
                          </a:solidFill>
                          <a:effectLst/>
                          <a:latin typeface="+mn-lt"/>
                        </a:rPr>
                        <a:t>44%</a:t>
                      </a:r>
                    </a:p>
                  </a:txBody>
                  <a:tcPr marL="9525" marR="9525" marT="9525" marB="0" anchor="ctr">
                    <a:lnL w="19050" cap="flat" cmpd="sng" algn="ctr">
                      <a:solidFill>
                        <a:schemeClr val="bg1">
                          <a:lumMod val="65000"/>
                        </a:schemeClr>
                      </a:solidFill>
                      <a:prstDash val="solid"/>
                      <a:round/>
                      <a:headEnd type="none" w="med" len="med"/>
                      <a:tailEnd type="none" w="med" len="med"/>
                    </a:lnL>
                    <a:lnR>
                      <a:noFill/>
                    </a:lnR>
                    <a:lnT>
                      <a:noFill/>
                    </a:lnT>
                    <a:lnB>
                      <a:noFill/>
                    </a:lnB>
                    <a:solidFill>
                      <a:schemeClr val="bg1">
                        <a:lumMod val="85000"/>
                      </a:schemeClr>
                    </a:solidFill>
                  </a:tcPr>
                </a:tc>
                <a:tc>
                  <a:txBody>
                    <a:bodyPr/>
                    <a:lstStyle/>
                    <a:p>
                      <a:pPr algn="ctr" fontAlgn="b"/>
                      <a:r>
                        <a:rPr lang="en-US" sz="1600" b="0" i="0" u="none" strike="noStrike" dirty="0">
                          <a:solidFill>
                            <a:srgbClr val="000000"/>
                          </a:solidFill>
                          <a:effectLst/>
                          <a:latin typeface="+mn-lt"/>
                        </a:rPr>
                        <a:t>92%</a:t>
                      </a:r>
                    </a:p>
                  </a:txBody>
                  <a:tcPr marL="9525" marR="9525" marT="9525" marB="0" anchor="ctr">
                    <a:lnL>
                      <a:noFill/>
                    </a:lnL>
                    <a:lnR>
                      <a:noFill/>
                    </a:lnR>
                    <a:lnT>
                      <a:noFill/>
                    </a:lnT>
                    <a:lnB>
                      <a:noFill/>
                    </a:lnB>
                    <a:solidFill>
                      <a:schemeClr val="bg1">
                        <a:lumMod val="85000"/>
                      </a:schemeClr>
                    </a:solidFill>
                  </a:tcPr>
                </a:tc>
                <a:extLst>
                  <a:ext uri="{0D108BD9-81ED-4DB2-BD59-A6C34878D82A}">
                    <a16:rowId xmlns:a16="http://schemas.microsoft.com/office/drawing/2014/main" val="2912372898"/>
                  </a:ext>
                </a:extLst>
              </a:tr>
              <a:tr h="472973">
                <a:tc>
                  <a:txBody>
                    <a:bodyPr/>
                    <a:lstStyle/>
                    <a:p>
                      <a:pPr algn="ctr" fontAlgn="b"/>
                      <a:r>
                        <a:rPr lang="en-US" sz="1600" b="1" i="0" u="none" strike="noStrike" dirty="0">
                          <a:solidFill>
                            <a:srgbClr val="000000"/>
                          </a:solidFill>
                          <a:effectLst/>
                          <a:latin typeface="+mn-lt"/>
                        </a:rPr>
                        <a:t>pop</a:t>
                      </a:r>
                    </a:p>
                  </a:txBody>
                  <a:tcPr marL="9525" marR="9525" marT="9525" marB="0" anchor="ctr">
                    <a:lnL>
                      <a:noFill/>
                    </a:lnL>
                    <a:lnR w="19050" cap="flat" cmpd="sng" algn="ctr">
                      <a:solidFill>
                        <a:schemeClr val="bg1">
                          <a:lumMod val="65000"/>
                        </a:schemeClr>
                      </a:solidFill>
                      <a:prstDash val="solid"/>
                      <a:round/>
                      <a:headEnd type="none" w="med" len="med"/>
                      <a:tailEnd type="none" w="med" len="med"/>
                    </a:lnR>
                    <a:lnT>
                      <a:noFill/>
                    </a:lnT>
                    <a:lnB>
                      <a:noFill/>
                    </a:lnB>
                    <a:noFill/>
                  </a:tcPr>
                </a:tc>
                <a:tc>
                  <a:txBody>
                    <a:bodyPr/>
                    <a:lstStyle/>
                    <a:p>
                      <a:pPr algn="ctr" fontAlgn="b"/>
                      <a:r>
                        <a:rPr lang="en-US" sz="1600" b="0" i="0" u="none" strike="noStrike" dirty="0">
                          <a:solidFill>
                            <a:srgbClr val="000000"/>
                          </a:solidFill>
                          <a:effectLst/>
                          <a:latin typeface="+mn-lt"/>
                        </a:rPr>
                        <a:t>35%</a:t>
                      </a:r>
                    </a:p>
                  </a:txBody>
                  <a:tcPr marL="9525" marR="9525" marT="9525" marB="0" anchor="ctr">
                    <a:lnL w="19050" cap="flat" cmpd="sng" algn="ctr">
                      <a:solidFill>
                        <a:schemeClr val="bg1">
                          <a:lumMod val="65000"/>
                        </a:schemeClr>
                      </a:solidFill>
                      <a:prstDash val="solid"/>
                      <a:round/>
                      <a:headEnd type="none" w="med" len="med"/>
                      <a:tailEnd type="none" w="med" len="med"/>
                    </a:lnL>
                    <a:lnR>
                      <a:noFill/>
                    </a:lnR>
                    <a:lnT>
                      <a:noFill/>
                    </a:lnT>
                    <a:lnB>
                      <a:noFill/>
                    </a:lnB>
                    <a:noFill/>
                  </a:tcPr>
                </a:tc>
                <a:tc>
                  <a:txBody>
                    <a:bodyPr/>
                    <a:lstStyle/>
                    <a:p>
                      <a:pPr algn="ctr" fontAlgn="b"/>
                      <a:r>
                        <a:rPr lang="en-US" sz="1600" b="0" i="0" u="none" strike="noStrike">
                          <a:solidFill>
                            <a:srgbClr val="000000"/>
                          </a:solidFill>
                          <a:effectLst/>
                          <a:latin typeface="+mn-lt"/>
                        </a:rPr>
                        <a:t>90%</a:t>
                      </a:r>
                    </a:p>
                  </a:txBody>
                  <a:tcPr marL="9525" marR="9525" marT="9525" marB="0" anchor="ctr">
                    <a:lnL>
                      <a:noFill/>
                    </a:lnL>
                    <a:lnR>
                      <a:noFill/>
                    </a:lnR>
                    <a:lnT>
                      <a:noFill/>
                    </a:lnT>
                    <a:lnB>
                      <a:noFill/>
                    </a:lnB>
                    <a:noFill/>
                  </a:tcPr>
                </a:tc>
                <a:extLst>
                  <a:ext uri="{0D108BD9-81ED-4DB2-BD59-A6C34878D82A}">
                    <a16:rowId xmlns:a16="http://schemas.microsoft.com/office/drawing/2014/main" val="2149879173"/>
                  </a:ext>
                </a:extLst>
              </a:tr>
              <a:tr h="472973">
                <a:tc>
                  <a:txBody>
                    <a:bodyPr/>
                    <a:lstStyle/>
                    <a:p>
                      <a:pPr algn="ctr" fontAlgn="b"/>
                      <a:r>
                        <a:rPr lang="en-US" sz="1600" b="1" i="0" u="none" strike="noStrike" dirty="0" err="1">
                          <a:solidFill>
                            <a:srgbClr val="000000"/>
                          </a:solidFill>
                          <a:effectLst/>
                          <a:latin typeface="+mn-lt"/>
                        </a:rPr>
                        <a:t>r&amp;b</a:t>
                      </a:r>
                      <a:endParaRPr lang="en-US" sz="1600" b="1" i="0" u="none" strike="noStrike" dirty="0">
                        <a:solidFill>
                          <a:srgbClr val="000000"/>
                        </a:solidFill>
                        <a:effectLst/>
                        <a:latin typeface="+mn-lt"/>
                      </a:endParaRPr>
                    </a:p>
                  </a:txBody>
                  <a:tcPr marL="9525" marR="9525" marT="9525" marB="0" anchor="ctr">
                    <a:lnL>
                      <a:noFill/>
                    </a:lnL>
                    <a:lnR w="19050" cap="flat" cmpd="sng" algn="ctr">
                      <a:solidFill>
                        <a:schemeClr val="bg1">
                          <a:lumMod val="65000"/>
                        </a:schemeClr>
                      </a:solidFill>
                      <a:prstDash val="solid"/>
                      <a:round/>
                      <a:headEnd type="none" w="med" len="med"/>
                      <a:tailEnd type="none" w="med" len="med"/>
                    </a:lnR>
                    <a:lnT>
                      <a:noFill/>
                    </a:lnT>
                    <a:lnB>
                      <a:noFill/>
                    </a:lnB>
                    <a:solidFill>
                      <a:schemeClr val="bg1">
                        <a:lumMod val="85000"/>
                      </a:schemeClr>
                    </a:solidFill>
                  </a:tcPr>
                </a:tc>
                <a:tc>
                  <a:txBody>
                    <a:bodyPr/>
                    <a:lstStyle/>
                    <a:p>
                      <a:pPr algn="ctr" fontAlgn="b"/>
                      <a:r>
                        <a:rPr lang="en-US" sz="1600" b="0" i="0" u="none" strike="noStrike" dirty="0">
                          <a:solidFill>
                            <a:srgbClr val="000000"/>
                          </a:solidFill>
                          <a:effectLst/>
                          <a:latin typeface="+mn-lt"/>
                        </a:rPr>
                        <a:t>48%</a:t>
                      </a:r>
                    </a:p>
                  </a:txBody>
                  <a:tcPr marL="9525" marR="9525" marT="9525" marB="0" anchor="ctr">
                    <a:lnL w="19050" cap="flat" cmpd="sng" algn="ctr">
                      <a:solidFill>
                        <a:schemeClr val="bg1">
                          <a:lumMod val="65000"/>
                        </a:schemeClr>
                      </a:solidFill>
                      <a:prstDash val="solid"/>
                      <a:round/>
                      <a:headEnd type="none" w="med" len="med"/>
                      <a:tailEnd type="none" w="med" len="med"/>
                    </a:lnL>
                    <a:lnR>
                      <a:noFill/>
                    </a:lnR>
                    <a:lnT>
                      <a:noFill/>
                    </a:lnT>
                    <a:lnB>
                      <a:noFill/>
                    </a:lnB>
                    <a:solidFill>
                      <a:schemeClr val="bg1">
                        <a:lumMod val="85000"/>
                      </a:schemeClr>
                    </a:solidFill>
                  </a:tcPr>
                </a:tc>
                <a:tc>
                  <a:txBody>
                    <a:bodyPr/>
                    <a:lstStyle/>
                    <a:p>
                      <a:pPr algn="ctr" fontAlgn="b"/>
                      <a:r>
                        <a:rPr lang="en-US" sz="1600" b="0" i="0" u="none" strike="noStrike" dirty="0">
                          <a:solidFill>
                            <a:srgbClr val="000000"/>
                          </a:solidFill>
                          <a:effectLst/>
                          <a:latin typeface="+mn-lt"/>
                        </a:rPr>
                        <a:t>91%</a:t>
                      </a:r>
                    </a:p>
                  </a:txBody>
                  <a:tcPr marL="9525" marR="9525" marT="9525" marB="0" anchor="ctr">
                    <a:lnL>
                      <a:noFill/>
                    </a:lnL>
                    <a:lnR>
                      <a:noFill/>
                    </a:lnR>
                    <a:lnT>
                      <a:noFill/>
                    </a:lnT>
                    <a:lnB>
                      <a:noFill/>
                    </a:lnB>
                    <a:solidFill>
                      <a:schemeClr val="bg1">
                        <a:lumMod val="85000"/>
                      </a:schemeClr>
                    </a:solidFill>
                  </a:tcPr>
                </a:tc>
                <a:extLst>
                  <a:ext uri="{0D108BD9-81ED-4DB2-BD59-A6C34878D82A}">
                    <a16:rowId xmlns:a16="http://schemas.microsoft.com/office/drawing/2014/main" val="2655856591"/>
                  </a:ext>
                </a:extLst>
              </a:tr>
              <a:tr h="472973">
                <a:tc>
                  <a:txBody>
                    <a:bodyPr/>
                    <a:lstStyle/>
                    <a:p>
                      <a:pPr algn="ctr" fontAlgn="b"/>
                      <a:r>
                        <a:rPr lang="en-US" sz="1600" b="1" i="0" u="none" strike="noStrike" dirty="0">
                          <a:solidFill>
                            <a:srgbClr val="000000"/>
                          </a:solidFill>
                          <a:effectLst/>
                          <a:latin typeface="+mn-lt"/>
                        </a:rPr>
                        <a:t>rap</a:t>
                      </a:r>
                    </a:p>
                  </a:txBody>
                  <a:tcPr marL="9525" marR="9525" marT="9525" marB="0" anchor="ctr">
                    <a:lnL>
                      <a:noFill/>
                    </a:lnL>
                    <a:lnR w="19050" cap="flat" cmpd="sng" algn="ctr">
                      <a:solidFill>
                        <a:schemeClr val="bg1">
                          <a:lumMod val="65000"/>
                        </a:schemeClr>
                      </a:solidFill>
                      <a:prstDash val="solid"/>
                      <a:round/>
                      <a:headEnd type="none" w="med" len="med"/>
                      <a:tailEnd type="none" w="med" len="med"/>
                    </a:lnR>
                    <a:lnT>
                      <a:noFill/>
                    </a:lnT>
                    <a:lnB w="19050" cap="flat" cmpd="sng" algn="ctr">
                      <a:noFill/>
                      <a:prstDash val="solid"/>
                      <a:round/>
                      <a:headEnd type="none" w="med" len="med"/>
                      <a:tailEnd type="none" w="med" len="med"/>
                    </a:lnB>
                    <a:noFill/>
                  </a:tcPr>
                </a:tc>
                <a:tc>
                  <a:txBody>
                    <a:bodyPr/>
                    <a:lstStyle/>
                    <a:p>
                      <a:pPr algn="ctr" fontAlgn="b"/>
                      <a:r>
                        <a:rPr lang="en-US" sz="1600" b="0" i="0" u="none" strike="noStrike" dirty="0">
                          <a:solidFill>
                            <a:srgbClr val="000000"/>
                          </a:solidFill>
                          <a:effectLst/>
                          <a:latin typeface="+mn-lt"/>
                        </a:rPr>
                        <a:t>68%</a:t>
                      </a:r>
                    </a:p>
                  </a:txBody>
                  <a:tcPr marL="9525" marR="9525" marT="9525" marB="0" anchor="ctr">
                    <a:lnL w="19050" cap="flat" cmpd="sng" algn="ctr">
                      <a:solidFill>
                        <a:schemeClr val="bg1">
                          <a:lumMod val="65000"/>
                        </a:schemeClr>
                      </a:solidFill>
                      <a:prstDash val="solid"/>
                      <a:round/>
                      <a:headEnd type="none" w="med" len="med"/>
                      <a:tailEnd type="none" w="med" len="med"/>
                    </a:lnL>
                    <a:lnR>
                      <a:noFill/>
                    </a:lnR>
                    <a:lnT>
                      <a:noFill/>
                    </a:lnT>
                    <a:lnB w="19050" cap="flat" cmpd="sng" algn="ctr">
                      <a:noFill/>
                      <a:prstDash val="solid"/>
                      <a:round/>
                      <a:headEnd type="none" w="med" len="med"/>
                      <a:tailEnd type="none" w="med" len="med"/>
                    </a:lnB>
                    <a:noFill/>
                  </a:tcPr>
                </a:tc>
                <a:tc>
                  <a:txBody>
                    <a:bodyPr/>
                    <a:lstStyle/>
                    <a:p>
                      <a:pPr algn="ctr" fontAlgn="b"/>
                      <a:r>
                        <a:rPr lang="en-US" sz="1600" b="0" i="0" u="none" strike="noStrike" dirty="0">
                          <a:solidFill>
                            <a:srgbClr val="000000"/>
                          </a:solidFill>
                          <a:effectLst/>
                          <a:latin typeface="+mn-lt"/>
                        </a:rPr>
                        <a:t>90%</a:t>
                      </a:r>
                    </a:p>
                  </a:txBody>
                  <a:tcPr marL="9525" marR="9525" marT="9525" marB="0" anchor="ctr">
                    <a:lnL>
                      <a:noFill/>
                    </a:lnL>
                    <a:lnR>
                      <a:noFill/>
                    </a:lnR>
                    <a:lnT>
                      <a:noFill/>
                    </a:lnT>
                    <a:lnB w="19050" cap="flat" cmpd="sng" algn="ctr">
                      <a:noFill/>
                      <a:prstDash val="solid"/>
                      <a:round/>
                      <a:headEnd type="none" w="med" len="med"/>
                      <a:tailEnd type="none" w="med" len="med"/>
                    </a:lnB>
                    <a:noFill/>
                  </a:tcPr>
                </a:tc>
                <a:extLst>
                  <a:ext uri="{0D108BD9-81ED-4DB2-BD59-A6C34878D82A}">
                    <a16:rowId xmlns:a16="http://schemas.microsoft.com/office/drawing/2014/main" val="4224654224"/>
                  </a:ext>
                </a:extLst>
              </a:tr>
              <a:tr h="472973">
                <a:tc>
                  <a:txBody>
                    <a:bodyPr/>
                    <a:lstStyle/>
                    <a:p>
                      <a:pPr marL="0" algn="ctr" defTabSz="914400" rtl="0" eaLnBrk="1" fontAlgn="b" latinLnBrk="0" hangingPunct="1"/>
                      <a:r>
                        <a:rPr lang="en-US" sz="1600" b="1" i="0" u="none" strike="noStrike" kern="1200" dirty="0">
                          <a:solidFill>
                            <a:srgbClr val="000000"/>
                          </a:solidFill>
                          <a:effectLst/>
                          <a:latin typeface="+mn-lt"/>
                          <a:ea typeface="+mn-ea"/>
                          <a:cs typeface="+mn-cs"/>
                        </a:rPr>
                        <a:t>rock</a:t>
                      </a:r>
                    </a:p>
                  </a:txBody>
                  <a:tcPr marL="9525" marR="9525" marT="9525" marB="0" anchor="ctr">
                    <a:lnL>
                      <a:noFill/>
                    </a:lnL>
                    <a:lnR w="19050" cap="flat" cmpd="sng" algn="ctr">
                      <a:solidFill>
                        <a:schemeClr val="bg1">
                          <a:lumMod val="65000"/>
                        </a:schemeClr>
                      </a:solidFill>
                      <a:prstDash val="solid"/>
                      <a:round/>
                      <a:headEnd type="none" w="med" len="med"/>
                      <a:tailEnd type="none" w="med" len="med"/>
                    </a:lnR>
                    <a:lnT>
                      <a:noFill/>
                    </a:lnT>
                    <a:lnB w="19050" cap="flat" cmpd="sng" algn="ctr">
                      <a:solidFill>
                        <a:schemeClr val="bg1">
                          <a:lumMod val="65000"/>
                        </a:schemeClr>
                      </a:solidFill>
                      <a:prstDash val="solid"/>
                      <a:round/>
                      <a:headEnd type="none" w="med" len="med"/>
                      <a:tailEnd type="none" w="med" len="med"/>
                    </a:lnB>
                    <a:solidFill>
                      <a:schemeClr val="bg1">
                        <a:lumMod val="85000"/>
                      </a:schemeClr>
                    </a:solidFill>
                  </a:tcPr>
                </a:tc>
                <a:tc>
                  <a:txBody>
                    <a:bodyPr/>
                    <a:lstStyle/>
                    <a:p>
                      <a:pPr marL="0" algn="ctr" defTabSz="914400" rtl="0" eaLnBrk="1" fontAlgn="b" latinLnBrk="0" hangingPunct="1"/>
                      <a:r>
                        <a:rPr lang="en-US" sz="1600" b="0" i="0" u="none" strike="noStrike" kern="1200" dirty="0">
                          <a:solidFill>
                            <a:srgbClr val="000000"/>
                          </a:solidFill>
                          <a:effectLst/>
                          <a:latin typeface="+mn-lt"/>
                          <a:ea typeface="+mn-ea"/>
                          <a:cs typeface="+mn-cs"/>
                        </a:rPr>
                        <a:t>77%</a:t>
                      </a:r>
                    </a:p>
                  </a:txBody>
                  <a:tcPr marL="9525" marR="9525" marT="9525" marB="0" anchor="ctr">
                    <a:lnL w="19050" cap="flat" cmpd="sng" algn="ctr">
                      <a:solidFill>
                        <a:schemeClr val="bg1">
                          <a:lumMod val="65000"/>
                        </a:schemeClr>
                      </a:solidFill>
                      <a:prstDash val="solid"/>
                      <a:round/>
                      <a:headEnd type="none" w="med" len="med"/>
                      <a:tailEnd type="none" w="med" len="med"/>
                    </a:lnL>
                    <a:lnR>
                      <a:noFill/>
                    </a:lnR>
                    <a:lnT>
                      <a:noFill/>
                    </a:lnT>
                    <a:lnB w="19050" cap="flat" cmpd="sng" algn="ctr">
                      <a:solidFill>
                        <a:schemeClr val="bg1">
                          <a:lumMod val="65000"/>
                        </a:schemeClr>
                      </a:solidFill>
                      <a:prstDash val="solid"/>
                      <a:round/>
                      <a:headEnd type="none" w="med" len="med"/>
                      <a:tailEnd type="none" w="med" len="med"/>
                    </a:lnB>
                    <a:solidFill>
                      <a:schemeClr val="bg1">
                        <a:lumMod val="85000"/>
                      </a:schemeClr>
                    </a:solidFill>
                  </a:tcPr>
                </a:tc>
                <a:tc>
                  <a:txBody>
                    <a:bodyPr/>
                    <a:lstStyle/>
                    <a:p>
                      <a:pPr marL="0" algn="ctr" defTabSz="914400" rtl="0" eaLnBrk="1" fontAlgn="b" latinLnBrk="0" hangingPunct="1"/>
                      <a:r>
                        <a:rPr lang="en-US" sz="1600" b="0" i="0" u="none" strike="noStrike" kern="1200" dirty="0">
                          <a:solidFill>
                            <a:srgbClr val="000000"/>
                          </a:solidFill>
                          <a:effectLst/>
                          <a:latin typeface="+mn-lt"/>
                          <a:ea typeface="+mn-ea"/>
                          <a:cs typeface="+mn-cs"/>
                        </a:rPr>
                        <a:t>93%</a:t>
                      </a:r>
                    </a:p>
                  </a:txBody>
                  <a:tcPr marL="9525" marR="9525" marT="9525" marB="0" anchor="ctr">
                    <a:lnL>
                      <a:noFill/>
                    </a:lnL>
                    <a:lnR>
                      <a:noFill/>
                    </a:lnR>
                    <a:lnT>
                      <a:noFill/>
                    </a:lnT>
                    <a:lnB w="19050" cap="flat" cmpd="sng" algn="ctr">
                      <a:solidFill>
                        <a:schemeClr val="bg1">
                          <a:lumMod val="6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249956016"/>
                  </a:ext>
                </a:extLst>
              </a:tr>
            </a:tbl>
          </a:graphicData>
        </a:graphic>
      </p:graphicFrame>
      <p:graphicFrame>
        <p:nvGraphicFramePr>
          <p:cNvPr id="13" name="Table 12">
            <a:extLst>
              <a:ext uri="{FF2B5EF4-FFF2-40B4-BE49-F238E27FC236}">
                <a16:creationId xmlns:a16="http://schemas.microsoft.com/office/drawing/2014/main" id="{F704CB12-8F73-CB40-9BCD-75A8F8A1C3AF}"/>
              </a:ext>
            </a:extLst>
          </p:cNvPr>
          <p:cNvGraphicFramePr>
            <a:graphicFrameLocks noGrp="1"/>
          </p:cNvGraphicFramePr>
          <p:nvPr>
            <p:extLst>
              <p:ext uri="{D42A27DB-BD31-4B8C-83A1-F6EECF244321}">
                <p14:modId xmlns:p14="http://schemas.microsoft.com/office/powerpoint/2010/main" val="2699384551"/>
              </p:ext>
            </p:extLst>
          </p:nvPr>
        </p:nvGraphicFramePr>
        <p:xfrm>
          <a:off x="10086272" y="2897577"/>
          <a:ext cx="1080627" cy="970178"/>
        </p:xfrm>
        <a:graphic>
          <a:graphicData uri="http://schemas.openxmlformats.org/drawingml/2006/table">
            <a:tbl>
              <a:tblPr/>
              <a:tblGrid>
                <a:gridCol w="1080627">
                  <a:extLst>
                    <a:ext uri="{9D8B030D-6E8A-4147-A177-3AD203B41FA5}">
                      <a16:colId xmlns:a16="http://schemas.microsoft.com/office/drawing/2014/main" val="185325497"/>
                    </a:ext>
                  </a:extLst>
                </a:gridCol>
              </a:tblGrid>
              <a:tr h="493192">
                <a:tc>
                  <a:txBody>
                    <a:bodyPr/>
                    <a:lstStyle/>
                    <a:p>
                      <a:pPr marL="0" algn="ctr" defTabSz="914400" rtl="0" eaLnBrk="1" fontAlgn="ctr" latinLnBrk="0" hangingPunct="1"/>
                      <a:r>
                        <a:rPr lang="en-US" sz="1600" b="0" i="0" u="none" strike="noStrike" kern="1200" dirty="0">
                          <a:solidFill>
                            <a:schemeClr val="bg1"/>
                          </a:solidFill>
                          <a:effectLst/>
                          <a:latin typeface="+mn-lt"/>
                          <a:ea typeface="+mn-ea"/>
                          <a:cs typeface="+mn-cs"/>
                        </a:rPr>
                        <a:t>Overall Accuracy</a:t>
                      </a:r>
                    </a:p>
                  </a:txBody>
                  <a:tcPr marL="9525" marR="9525" marT="9525" marB="0" anchor="ctr">
                    <a:lnL>
                      <a:noFill/>
                    </a:lnL>
                    <a:lnR>
                      <a:noFill/>
                    </a:lnR>
                    <a:lnT>
                      <a:noFill/>
                    </a:lnT>
                    <a:lnB>
                      <a:noFill/>
                    </a:lnB>
                    <a:solidFill>
                      <a:schemeClr val="accent2"/>
                    </a:solidFill>
                  </a:tcPr>
                </a:tc>
                <a:extLst>
                  <a:ext uri="{0D108BD9-81ED-4DB2-BD59-A6C34878D82A}">
                    <a16:rowId xmlns:a16="http://schemas.microsoft.com/office/drawing/2014/main" val="883822298"/>
                  </a:ext>
                </a:extLst>
              </a:tr>
              <a:tr h="472973">
                <a:tc>
                  <a:txBody>
                    <a:bodyPr/>
                    <a:lstStyle/>
                    <a:p>
                      <a:pPr algn="ctr" fontAlgn="b"/>
                      <a:r>
                        <a:rPr lang="en-US" sz="1600" b="0" i="0" u="none" strike="noStrike" dirty="0">
                          <a:solidFill>
                            <a:srgbClr val="000000"/>
                          </a:solidFill>
                          <a:effectLst/>
                          <a:latin typeface="+mn-lt"/>
                        </a:rPr>
                        <a:t>57%</a:t>
                      </a:r>
                    </a:p>
                  </a:txBody>
                  <a:tcPr marL="9525" marR="9525" marT="9525" marB="0" anchor="ctr">
                    <a:lnL>
                      <a:noFill/>
                    </a:lnL>
                    <a:lnR>
                      <a:noFill/>
                    </a:lnR>
                    <a:lnT>
                      <a:noFill/>
                    </a:lnT>
                    <a:lnB w="19050"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2266542189"/>
                  </a:ext>
                </a:extLst>
              </a:tr>
            </a:tbl>
          </a:graphicData>
        </a:graphic>
      </p:graphicFrame>
    </p:spTree>
    <p:extLst>
      <p:ext uri="{BB962C8B-B14F-4D97-AF65-F5344CB8AC3E}">
        <p14:creationId xmlns:p14="http://schemas.microsoft.com/office/powerpoint/2010/main" val="18978162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715452-7577-9C43-BB15-10935C95F93E}"/>
              </a:ext>
            </a:extLst>
          </p:cNvPr>
          <p:cNvSpPr>
            <a:spLocks noGrp="1"/>
          </p:cNvSpPr>
          <p:nvPr>
            <p:ph type="title"/>
          </p:nvPr>
        </p:nvSpPr>
        <p:spPr/>
        <p:txBody>
          <a:bodyPr>
            <a:normAutofit fontScale="90000"/>
          </a:bodyPr>
          <a:lstStyle/>
          <a:p>
            <a:r>
              <a:rPr lang="en-US" dirty="0"/>
              <a:t>Conclusions (so far), Limitations, &amp; next steps</a:t>
            </a:r>
          </a:p>
        </p:txBody>
      </p:sp>
      <p:sp>
        <p:nvSpPr>
          <p:cNvPr id="5" name="TextBox 4">
            <a:extLst>
              <a:ext uri="{FF2B5EF4-FFF2-40B4-BE49-F238E27FC236}">
                <a16:creationId xmlns:a16="http://schemas.microsoft.com/office/drawing/2014/main" id="{E8C8D1F3-B900-1D46-9A65-0E4CE528C01B}"/>
              </a:ext>
            </a:extLst>
          </p:cNvPr>
          <p:cNvSpPr txBox="1"/>
          <p:nvPr/>
        </p:nvSpPr>
        <p:spPr>
          <a:xfrm>
            <a:off x="512371" y="1304845"/>
            <a:ext cx="11448305" cy="3724096"/>
          </a:xfrm>
          <a:prstGeom prst="rect">
            <a:avLst/>
          </a:prstGeom>
          <a:noFill/>
        </p:spPr>
        <p:txBody>
          <a:bodyPr wrap="square" rtlCol="0">
            <a:spAutoFit/>
          </a:bodyPr>
          <a:lstStyle/>
          <a:p>
            <a:pPr marL="457200" indent="-457200">
              <a:spcAft>
                <a:spcPts val="600"/>
              </a:spcAft>
              <a:buFont typeface="Arial" panose="020B0604020202020204" pitchFamily="34" charset="0"/>
              <a:buChar char="•"/>
            </a:pPr>
            <a:r>
              <a:rPr lang="en-US" sz="2000" dirty="0"/>
              <a:t>I wanted to try the Boosting model but I got a warning saying this:</a:t>
            </a:r>
          </a:p>
          <a:p>
            <a:pPr>
              <a:spcAft>
                <a:spcPts val="600"/>
              </a:spcAft>
            </a:pPr>
            <a:r>
              <a:rPr lang="en-US" dirty="0">
                <a:solidFill>
                  <a:srgbClr val="FF0000"/>
                </a:solidFill>
                <a:latin typeface="Consolas" panose="020B0609020204030204" pitchFamily="49" charset="0"/>
                <a:cs typeface="Consolas" panose="020B0609020204030204" pitchFamily="49" charset="0"/>
              </a:rPr>
              <a:t>Warning: Setting `distribution = "multinomial"` is ill-advised as it is currently broken. It exists only for backwards compatibility. Use at your own risk.</a:t>
            </a:r>
          </a:p>
          <a:p>
            <a:pPr marL="457200" indent="-457200">
              <a:spcAft>
                <a:spcPts val="600"/>
              </a:spcAft>
              <a:buFont typeface="Arial" panose="020B0604020202020204" pitchFamily="34" charset="0"/>
              <a:buChar char="•"/>
            </a:pPr>
            <a:r>
              <a:rPr lang="en-US" sz="2000" dirty="0"/>
              <a:t>The most important takeaways are that:</a:t>
            </a:r>
          </a:p>
          <a:p>
            <a:pPr marL="914400" lvl="1" indent="-457200">
              <a:spcAft>
                <a:spcPts val="600"/>
              </a:spcAft>
              <a:buFont typeface="Arial" panose="020B0604020202020204" pitchFamily="34" charset="0"/>
              <a:buChar char="•"/>
            </a:pPr>
            <a:r>
              <a:rPr lang="en-US" sz="2000" dirty="0"/>
              <a:t>Rap is </a:t>
            </a:r>
            <a:r>
              <a:rPr lang="en-US" sz="2000" dirty="0" err="1"/>
              <a:t>speechy</a:t>
            </a:r>
            <a:endParaRPr lang="en-US" sz="2000" dirty="0"/>
          </a:p>
          <a:p>
            <a:pPr marL="914400" lvl="1" indent="-457200">
              <a:spcAft>
                <a:spcPts val="600"/>
              </a:spcAft>
              <a:buFont typeface="Arial" panose="020B0604020202020204" pitchFamily="34" charset="0"/>
              <a:buChar char="•"/>
            </a:pPr>
            <a:r>
              <a:rPr lang="en-US" sz="2000" dirty="0"/>
              <a:t>Latin is most acoustic</a:t>
            </a:r>
          </a:p>
          <a:p>
            <a:pPr marL="914400" lvl="1" indent="-457200">
              <a:spcAft>
                <a:spcPts val="600"/>
              </a:spcAft>
              <a:buFont typeface="Arial" panose="020B0604020202020204" pitchFamily="34" charset="0"/>
              <a:buChar char="•"/>
            </a:pPr>
            <a:r>
              <a:rPr lang="en-US" sz="2000" dirty="0"/>
              <a:t>R&amp;B is always in between</a:t>
            </a:r>
          </a:p>
          <a:p>
            <a:pPr marL="914400" lvl="1" indent="-457200">
              <a:spcAft>
                <a:spcPts val="600"/>
              </a:spcAft>
              <a:buFont typeface="Arial" panose="020B0604020202020204" pitchFamily="34" charset="0"/>
              <a:buChar char="•"/>
            </a:pPr>
            <a:r>
              <a:rPr lang="en-US" sz="2000" dirty="0"/>
              <a:t>EDM is loud </a:t>
            </a:r>
          </a:p>
          <a:p>
            <a:pPr marL="914400" lvl="1" indent="-457200">
              <a:spcAft>
                <a:spcPts val="600"/>
              </a:spcAft>
              <a:buFont typeface="Arial" panose="020B0604020202020204" pitchFamily="34" charset="0"/>
              <a:buChar char="•"/>
            </a:pPr>
            <a:r>
              <a:rPr lang="en-US" sz="2000" dirty="0"/>
              <a:t>Rock is happy and easier to identify</a:t>
            </a:r>
          </a:p>
          <a:p>
            <a:pPr marL="914400" lvl="1" indent="-457200">
              <a:spcAft>
                <a:spcPts val="600"/>
              </a:spcAft>
              <a:buFont typeface="Arial" panose="020B0604020202020204" pitchFamily="34" charset="0"/>
              <a:buChar char="•"/>
            </a:pPr>
            <a:r>
              <a:rPr lang="en-US" sz="2000" dirty="0"/>
              <a:t>What is Pop?</a:t>
            </a:r>
          </a:p>
        </p:txBody>
      </p:sp>
      <p:grpSp>
        <p:nvGrpSpPr>
          <p:cNvPr id="7" name="Group 6">
            <a:extLst>
              <a:ext uri="{FF2B5EF4-FFF2-40B4-BE49-F238E27FC236}">
                <a16:creationId xmlns:a16="http://schemas.microsoft.com/office/drawing/2014/main" id="{846B66DE-E2E0-764D-8C84-3AE52AD9A719}"/>
              </a:ext>
            </a:extLst>
          </p:cNvPr>
          <p:cNvGrpSpPr/>
          <p:nvPr/>
        </p:nvGrpSpPr>
        <p:grpSpPr>
          <a:xfrm rot="409245">
            <a:off x="7861049" y="3388746"/>
            <a:ext cx="4932430" cy="3899725"/>
            <a:chOff x="7996516" y="3463800"/>
            <a:chExt cx="4932430" cy="3899725"/>
          </a:xfrm>
        </p:grpSpPr>
        <p:pic>
          <p:nvPicPr>
            <p:cNvPr id="5122" name="Picture 2" descr="Mark Zuckerberg Png - Mark Zuckerberg Face Png, Transparent Png - kindpng">
              <a:extLst>
                <a:ext uri="{FF2B5EF4-FFF2-40B4-BE49-F238E27FC236}">
                  <a16:creationId xmlns:a16="http://schemas.microsoft.com/office/drawing/2014/main" id="{1ED94C9F-8A13-B54D-A803-AA7B298148C1}"/>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7941" l="10000" r="90000">
                          <a14:foregroundMark x1="49884" y1="7500" x2="62674" y2="8088"/>
                          <a14:foregroundMark x1="62674" y1="8088" x2="49535" y2="8382"/>
                          <a14:foregroundMark x1="49535" y1="8382" x2="63023" y2="7500"/>
                          <a14:foregroundMark x1="63023" y1="7500" x2="48372" y2="10735"/>
                          <a14:foregroundMark x1="48372" y1="10735" x2="36860" y2="20147"/>
                          <a14:foregroundMark x1="36860" y1="20147" x2="60000" y2="9412"/>
                          <a14:foregroundMark x1="60000" y1="9412" x2="66047" y2="65441"/>
                          <a14:foregroundMark x1="66047" y1="65441" x2="59651" y2="83676"/>
                          <a14:foregroundMark x1="59651" y1="83676" x2="71395" y2="92794"/>
                          <a14:foregroundMark x1="71395" y1="92794" x2="59302" y2="81618"/>
                          <a14:foregroundMark x1="59302" y1="81618" x2="74651" y2="85000"/>
                          <a14:foregroundMark x1="74651" y1="85000" x2="82791" y2="96471"/>
                          <a14:foregroundMark x1="82791" y1="96471" x2="48605" y2="92794"/>
                          <a14:foregroundMark x1="48605" y1="92794" x2="19186" y2="97794"/>
                          <a14:foregroundMark x1="19186" y1="97794" x2="34651" y2="79559"/>
                          <a14:foregroundMark x1="34651" y1="79559" x2="62791" y2="92206"/>
                          <a14:foregroundMark x1="62791" y1="92206" x2="48488" y2="97941"/>
                          <a14:foregroundMark x1="48488" y1="97941" x2="42093" y2="95294"/>
                        </a14:backgroundRemoval>
                      </a14:imgEffect>
                    </a14:imgLayer>
                  </a14:imgProps>
                </a:ext>
                <a:ext uri="{28A0092B-C50C-407E-A947-70E740481C1C}">
                  <a14:useLocalDpi xmlns:a14="http://schemas.microsoft.com/office/drawing/2010/main" val="0"/>
                </a:ext>
              </a:extLst>
            </a:blip>
            <a:srcRect/>
            <a:stretch>
              <a:fillRect/>
            </a:stretch>
          </p:blipFill>
          <p:spPr bwMode="auto">
            <a:xfrm rot="20823848">
              <a:off x="7996516" y="3463800"/>
              <a:ext cx="4932430" cy="389972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24DDD533-F0FA-7D47-A1E9-7EF15719D0F9}"/>
                </a:ext>
              </a:extLst>
            </p:cNvPr>
            <p:cNvSpPr txBox="1"/>
            <p:nvPr/>
          </p:nvSpPr>
          <p:spPr>
            <a:xfrm>
              <a:off x="8415867" y="5716565"/>
              <a:ext cx="1524000" cy="923330"/>
            </a:xfrm>
            <a:prstGeom prst="rect">
              <a:avLst/>
            </a:prstGeom>
            <a:noFill/>
          </p:spPr>
          <p:txBody>
            <a:bodyPr wrap="square" rtlCol="0">
              <a:spAutoFit/>
            </a:bodyPr>
            <a:lstStyle/>
            <a:p>
              <a:r>
                <a:rPr lang="en-US" b="1" dirty="0">
                  <a:latin typeface="Consolas" panose="020B0609020204030204" pitchFamily="49" charset="0"/>
                  <a:cs typeface="Consolas" panose="020B0609020204030204" pitchFamily="49" charset="0"/>
                </a:rPr>
                <a:t>See you in the Metaverse</a:t>
              </a:r>
            </a:p>
          </p:txBody>
        </p:sp>
      </p:grpSp>
    </p:spTree>
    <p:extLst>
      <p:ext uri="{BB962C8B-B14F-4D97-AF65-F5344CB8AC3E}">
        <p14:creationId xmlns:p14="http://schemas.microsoft.com/office/powerpoint/2010/main" val="4231938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Parcel">
  <a:themeElements>
    <a:clrScheme name="Violet">
      <a:dk1>
        <a:sysClr val="windowText" lastClr="000000"/>
      </a:dk1>
      <a:lt1>
        <a:sysClr val="window" lastClr="FFFFFF"/>
      </a:lt1>
      <a:dk2>
        <a:srgbClr val="373545"/>
      </a:dk2>
      <a:lt2>
        <a:srgbClr val="DCD8DC"/>
      </a:lt2>
      <a:accent1>
        <a:srgbClr val="AD84C6"/>
      </a:accent1>
      <a:accent2>
        <a:srgbClr val="8784C7"/>
      </a:accent2>
      <a:accent3>
        <a:srgbClr val="5D739A"/>
      </a:accent3>
      <a:accent4>
        <a:srgbClr val="6997AF"/>
      </a:accent4>
      <a:accent5>
        <a:srgbClr val="84ACB6"/>
      </a:accent5>
      <a:accent6>
        <a:srgbClr val="6F8183"/>
      </a:accent6>
      <a:hlink>
        <a:srgbClr val="69A020"/>
      </a:hlink>
      <a:folHlink>
        <a:srgbClr val="8C8C8C"/>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27DBE1D8CA51EF4A9951476BE7C70734" ma:contentTypeVersion="2" ma:contentTypeDescription="Create a new document." ma:contentTypeScope="" ma:versionID="86edf57d3d21ff5a0d0060c60d8ff8df">
  <xsd:schema xmlns:xsd="http://www.w3.org/2001/XMLSchema" xmlns:xs="http://www.w3.org/2001/XMLSchema" xmlns:p="http://schemas.microsoft.com/office/2006/metadata/properties" xmlns:ns2="160a5d11-c38c-4c3b-b092-f508e9e4739a" targetNamespace="http://schemas.microsoft.com/office/2006/metadata/properties" ma:root="true" ma:fieldsID="b78dc84e812b2ea30fc2ccdf2cb0cd75" ns2:_="">
    <xsd:import namespace="160a5d11-c38c-4c3b-b092-f508e9e4739a"/>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60a5d11-c38c-4c3b-b092-f508e9e4739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2DA76776-D4B9-4CA8-B35F-F07152A3E62B}">
  <ds:schemaRefs>
    <ds:schemaRef ds:uri="http://schemas.microsoft.com/sharepoint/v3/contenttype/forms"/>
  </ds:schemaRefs>
</ds:datastoreItem>
</file>

<file path=customXml/itemProps2.xml><?xml version="1.0" encoding="utf-8"?>
<ds:datastoreItem xmlns:ds="http://schemas.openxmlformats.org/officeDocument/2006/customXml" ds:itemID="{A74F4985-DAE5-41E9-8F40-97DC1ABAE0A3}">
  <ds:schemaRefs>
    <ds:schemaRef ds:uri="160a5d11-c38c-4c3b-b092-f508e9e4739a"/>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8EECDE3E-5698-46C9-86EA-A7E186B25B0E}">
  <ds:schemaRefs>
    <ds:schemaRef ds:uri="http://schemas.microsoft.com/office/2006/metadata/properties"/>
    <ds:schemaRef ds:uri="http://schemas.microsoft.com/office/2006/documentManagement/types"/>
    <ds:schemaRef ds:uri="http://www.w3.org/XML/1998/namespace"/>
    <ds:schemaRef ds:uri="http://purl.org/dc/elements/1.1/"/>
    <ds:schemaRef ds:uri="http://purl.org/dc/terms/"/>
    <ds:schemaRef ds:uri="160a5d11-c38c-4c3b-b092-f508e9e4739a"/>
    <ds:schemaRef ds:uri="http://schemas.microsoft.com/office/infopath/2007/PartnerControls"/>
    <ds:schemaRef ds:uri="http://schemas.openxmlformats.org/package/2006/metadata/core-properties"/>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{D0F0804B-51AF-B24B-94FB-73F0020ABBEF}tf10001120</Template>
  <TotalTime>10849</TotalTime>
  <Words>1978</Words>
  <Application>Microsoft Macintosh PowerPoint</Application>
  <PresentationFormat>Widescreen</PresentationFormat>
  <Paragraphs>265</Paragraphs>
  <Slides>9</Slides>
  <Notes>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vt:i4>
      </vt:variant>
    </vt:vector>
  </HeadingPairs>
  <TitlesOfParts>
    <vt:vector size="15" baseType="lpstr">
      <vt:lpstr>Arial</vt:lpstr>
      <vt:lpstr>Calibri</vt:lpstr>
      <vt:lpstr>Consolas</vt:lpstr>
      <vt:lpstr>Gill Sans MT</vt:lpstr>
      <vt:lpstr>Wingdings</vt:lpstr>
      <vt:lpstr>Parcel</vt:lpstr>
      <vt:lpstr>My Final Project Classifying popular songs from Spotify using parametric and non-parametric models</vt:lpstr>
      <vt:lpstr>project motivation &amp; objectives</vt:lpstr>
      <vt:lpstr>data</vt:lpstr>
      <vt:lpstr>EDA</vt:lpstr>
      <vt:lpstr>USEFUL VS. NOT SO USEFUL VARAIBLES</vt:lpstr>
      <vt:lpstr>approach</vt:lpstr>
      <vt:lpstr>Multinomial regression model (main effects only)</vt:lpstr>
      <vt:lpstr>The Bagging model</vt:lpstr>
      <vt:lpstr>Conclusions (so far), Limitations, &amp; next steps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Effects of Job Training on Wages Part 1</dc:title>
  <dc:creator>Clarissa Ache Cabello</dc:creator>
  <cp:lastModifiedBy>Clarissa Ache Cabello</cp:lastModifiedBy>
  <cp:revision>9</cp:revision>
  <dcterms:created xsi:type="dcterms:W3CDTF">2021-09-27T19:04:08Z</dcterms:created>
  <dcterms:modified xsi:type="dcterms:W3CDTF">2022-09-14T18:47:08Z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0x01010027DBE1D8CA51EF4A9951476BE7C70734</vt:lpwstr>
  </property>
</Properties>
</file>